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6.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7.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8.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9.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10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sedsrv246\COAVE\CEGED\PANORAMA%20EDUC%20RURAL\Tabelas%20panorama%20educ%20rura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edsrv246\COAVE\CEGED\Estudos\PANORAMA%20EDUC%20RURAL\Tabelas%20panorama%20educ%20rural.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3" Type="http://schemas.openxmlformats.org/officeDocument/2006/relationships/package" Target="../embeddings/Folha_de_C_lculo_do_Microsoft_Excel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7.xml"/></Relationships>
</file>

<file path=ppt/charts/_rels/chart12.xml.rels><?xml version="1.0" encoding="UTF-8" standalone="yes"?>
<Relationships xmlns="http://schemas.openxmlformats.org/package/2006/relationships"><Relationship Id="rId3" Type="http://schemas.openxmlformats.org/officeDocument/2006/relationships/package" Target="../embeddings/Folha_de_C_lculo_do_Microsoft_Excel7.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8.xml"/></Relationships>
</file>

<file path=ppt/charts/_rels/chart13.xml.rels><?xml version="1.0" encoding="UTF-8" standalone="yes"?>
<Relationships xmlns="http://schemas.openxmlformats.org/package/2006/relationships"><Relationship Id="rId3" Type="http://schemas.openxmlformats.org/officeDocument/2006/relationships/package" Target="../embeddings/Folha_de_C_lculo_do_Microsoft_Excel8.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9.xml"/></Relationships>
</file>

<file path=ppt/charts/_rels/chart14.xml.rels><?xml version="1.0" encoding="UTF-8" standalone="yes"?>
<Relationships xmlns="http://schemas.openxmlformats.org/package/2006/relationships"><Relationship Id="rId3" Type="http://schemas.openxmlformats.org/officeDocument/2006/relationships/package" Target="../embeddings/Folha_de_C_lculo_do_Microsoft_Excel9.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Folha_de_C_lculo_do_Microsoft_Excel10.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Folha_de_C_lculo_do_Microsoft_Excel11.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Folha_de_C_lculo_do_Microsoft_Excel12.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Folha_de_C_lculo_do_Microsoft_Excel13.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sedsrv246\COAVE\CEGED\PANORAMA%20EDUC%20RURAL\Tabelas%20panorama%20educ%20rur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edsrv246\COAVE\CEGED\PANORAMA%20EDUC%20RURAL\Tabelas%20panorama%20educ%20rur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edsrv246\COAVE\CEGED\PANORAMA%20EDUC%20RURAL\Tabelas%20panorama%20educ%20rur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olha_de_C_lculo_do_Microsoft_Excel1.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Folha_de_C_lculo_do_Microsoft_Excel2.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Folha_de_C_lculo_do_Microsoft_Excel3.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Folha_de_C_lculo_do_Microsoft_Excel4.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package" Target="../embeddings/Folha_de_C_lculo_do_Microsoft_Excel5.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300" b="1" dirty="0">
                <a:latin typeface="Arial" panose="020B0604020202020204" pitchFamily="34" charset="0"/>
                <a:cs typeface="Arial" panose="020B0604020202020204" pitchFamily="34" charset="0"/>
              </a:rPr>
              <a:t>Gráfico 1 - População residente segundo a localização do domicílio no Ceará - 1991-2000-2007-2010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'pop urb rur'!$J$32</c:f>
              <c:strCache>
                <c:ptCount val="1"/>
                <c:pt idx="0">
                  <c:v>Urbana</c:v>
                </c:pt>
              </c:strCache>
            </c:strRef>
          </c:tx>
          <c:spPr>
            <a:solidFill>
              <a:schemeClr val="accent1"/>
            </a:solidFill>
            <a:ln>
              <a:noFill/>
            </a:ln>
            <a:effectLst/>
            <a:sp3d/>
          </c:spPr>
          <c:dLbls>
            <c:dLbl>
              <c:idx val="0"/>
              <c:layout>
                <c:manualLayout>
                  <c:x val="0"/>
                  <c:y val="-4.629629629629629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0925337632079971E-17"/>
                  <c:y val="-5.555555555555555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7777777777778798E-3"/>
                  <c:y val="-5.555555555555560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6111111111111212E-2"/>
                  <c:y val="-7.407407407407411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 urb rur'!$K$31:$N$31</c:f>
              <c:numCache>
                <c:formatCode>General</c:formatCode>
                <c:ptCount val="4"/>
                <c:pt idx="0">
                  <c:v>1991</c:v>
                </c:pt>
                <c:pt idx="1">
                  <c:v>2000</c:v>
                </c:pt>
                <c:pt idx="2">
                  <c:v>2007</c:v>
                </c:pt>
                <c:pt idx="3">
                  <c:v>2010</c:v>
                </c:pt>
              </c:numCache>
            </c:numRef>
          </c:cat>
          <c:val>
            <c:numRef>
              <c:f>'pop urb rur'!$K$32:$N$32</c:f>
              <c:numCache>
                <c:formatCode>0.0</c:formatCode>
                <c:ptCount val="4"/>
                <c:pt idx="0">
                  <c:v>65.372039630907764</c:v>
                </c:pt>
                <c:pt idx="1">
                  <c:v>71.532236499552326</c:v>
                </c:pt>
                <c:pt idx="2">
                  <c:v>74.07586002492765</c:v>
                </c:pt>
                <c:pt idx="3">
                  <c:v>75.09408970467166</c:v>
                </c:pt>
              </c:numCache>
            </c:numRef>
          </c:val>
          <c:smooth val="0"/>
        </c:ser>
        <c:ser>
          <c:idx val="1"/>
          <c:order val="1"/>
          <c:tx>
            <c:strRef>
              <c:f>'pop urb rur'!$J$33</c:f>
              <c:strCache>
                <c:ptCount val="1"/>
                <c:pt idx="0">
                  <c:v>Rural</c:v>
                </c:pt>
              </c:strCache>
            </c:strRef>
          </c:tx>
          <c:spPr>
            <a:solidFill>
              <a:schemeClr val="accent2"/>
            </a:solidFill>
            <a:ln>
              <a:noFill/>
            </a:ln>
            <a:effectLst/>
            <a:sp3d/>
          </c:spPr>
          <c:dLbls>
            <c:dLbl>
              <c:idx val="0"/>
              <c:layout>
                <c:manualLayout>
                  <c:x val="-4.1666666666666664E-2"/>
                  <c:y val="6.944444444444436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2777777777777882E-2"/>
                  <c:y val="9.72222222222221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3333333333333437E-2"/>
                  <c:y val="7.407407407407398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1666666666666664E-2"/>
                  <c:y val="6.944444444444444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 urb rur'!$K$31:$N$31</c:f>
              <c:numCache>
                <c:formatCode>General</c:formatCode>
                <c:ptCount val="4"/>
                <c:pt idx="0">
                  <c:v>1991</c:v>
                </c:pt>
                <c:pt idx="1">
                  <c:v>2000</c:v>
                </c:pt>
                <c:pt idx="2">
                  <c:v>2007</c:v>
                </c:pt>
                <c:pt idx="3">
                  <c:v>2010</c:v>
                </c:pt>
              </c:numCache>
            </c:numRef>
          </c:cat>
          <c:val>
            <c:numRef>
              <c:f>'pop urb rur'!$K$33:$N$33</c:f>
              <c:numCache>
                <c:formatCode>0.0</c:formatCode>
                <c:ptCount val="4"/>
                <c:pt idx="0">
                  <c:v>34.627960369092236</c:v>
                </c:pt>
                <c:pt idx="1">
                  <c:v>28.467763500447674</c:v>
                </c:pt>
                <c:pt idx="2">
                  <c:v>25.92413997507235</c:v>
                </c:pt>
                <c:pt idx="3">
                  <c:v>24.905910295328333</c:v>
                </c:pt>
              </c:numCache>
            </c:numRef>
          </c:val>
          <c:smooth val="0"/>
        </c:ser>
        <c:dLbls>
          <c:showLegendKey val="0"/>
          <c:showVal val="0"/>
          <c:showCatName val="0"/>
          <c:showSerName val="0"/>
          <c:showPercent val="0"/>
          <c:showBubbleSize val="0"/>
        </c:dLbls>
        <c:axId val="298809976"/>
        <c:axId val="177459984"/>
        <c:axId val="299947656"/>
      </c:line3DChart>
      <c:catAx>
        <c:axId val="2988099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177459984"/>
        <c:crosses val="autoZero"/>
        <c:auto val="1"/>
        <c:lblAlgn val="ctr"/>
        <c:lblOffset val="100"/>
        <c:noMultiLvlLbl val="0"/>
      </c:catAx>
      <c:valAx>
        <c:axId val="1774599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298809976"/>
        <c:crosses val="autoZero"/>
        <c:crossBetween val="between"/>
      </c:valAx>
      <c:serAx>
        <c:axId val="299947656"/>
        <c:scaling>
          <c:orientation val="minMax"/>
        </c:scaling>
        <c:delete val="1"/>
        <c:axPos val="b"/>
        <c:majorTickMark val="out"/>
        <c:minorTickMark val="none"/>
        <c:tickLblPos val="nextTo"/>
        <c:crossAx val="177459984"/>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ln w="9525" cap="flat" cmpd="sng" algn="ctr">
      <a:solidFill>
        <a:schemeClr val="tx1">
          <a:lumMod val="15000"/>
          <a:lumOff val="85000"/>
        </a:schemeClr>
      </a:solidFill>
      <a:round/>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r>
              <a:rPr lang="pt-BR" sz="1100" dirty="0" smtClean="0">
                <a:latin typeface="Arial" panose="020B0604020202020204" pitchFamily="34" charset="0"/>
                <a:cs typeface="Arial" panose="020B0604020202020204" pitchFamily="34" charset="0"/>
              </a:rPr>
              <a:t>Percentual </a:t>
            </a:r>
            <a:r>
              <a:rPr lang="pt-BR" sz="1100" dirty="0">
                <a:latin typeface="Arial" panose="020B0604020202020204" pitchFamily="34" charset="0"/>
                <a:cs typeface="Arial" panose="020B0604020202020204" pitchFamily="34" charset="0"/>
              </a:rPr>
              <a:t>da população de 12 anos de idade com pelo menos os anos iniciais do ensino fundamental concluído segundo a localização do domicílio - Brasil, Nordeste e Ceará- 2004-2012</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pt-B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'fluxo educ'!$C$122</c:f>
              <c:strCache>
                <c:ptCount val="1"/>
                <c:pt idx="0">
                  <c:v>Urbana</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'fluxo educ'!$A$123:$B$128</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'fluxo educ'!$C$123:$C$128</c:f>
              <c:numCache>
                <c:formatCode>0.0</c:formatCode>
                <c:ptCount val="6"/>
                <c:pt idx="0">
                  <c:v>78.638730051617173</c:v>
                </c:pt>
                <c:pt idx="1">
                  <c:v>78.707469403346693</c:v>
                </c:pt>
                <c:pt idx="2">
                  <c:v>66.230397244730568</c:v>
                </c:pt>
                <c:pt idx="3">
                  <c:v>72.043522363776063</c:v>
                </c:pt>
                <c:pt idx="4">
                  <c:v>73.111352231113528</c:v>
                </c:pt>
                <c:pt idx="5">
                  <c:v>78.570127583545101</c:v>
                </c:pt>
              </c:numCache>
            </c:numRef>
          </c:val>
          <c:shape val="cylinder"/>
        </c:ser>
        <c:ser>
          <c:idx val="1"/>
          <c:order val="1"/>
          <c:tx>
            <c:strRef>
              <c:f>'fluxo educ'!$D$122</c:f>
              <c:strCache>
                <c:ptCount val="1"/>
                <c:pt idx="0">
                  <c:v>Rural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2.1965952773201538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5897858319604614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'fluxo educ'!$A$123:$B$128</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'fluxo educ'!$D$123:$D$128</c:f>
              <c:numCache>
                <c:formatCode>0.0</c:formatCode>
                <c:ptCount val="6"/>
                <c:pt idx="0">
                  <c:v>56.030680673228574</c:v>
                </c:pt>
                <c:pt idx="1">
                  <c:v>63.699606342093382</c:v>
                </c:pt>
                <c:pt idx="2">
                  <c:v>43.05577748098392</c:v>
                </c:pt>
                <c:pt idx="3">
                  <c:v>61.941969133996913</c:v>
                </c:pt>
                <c:pt idx="4">
                  <c:v>69.250051272702422</c:v>
                </c:pt>
                <c:pt idx="5">
                  <c:v>82.290198115307561</c:v>
                </c:pt>
              </c:numCache>
            </c:numRef>
          </c:val>
          <c:shape val="cylinder"/>
        </c:ser>
        <c:dLbls>
          <c:showLegendKey val="0"/>
          <c:showVal val="0"/>
          <c:showCatName val="0"/>
          <c:showSerName val="0"/>
          <c:showPercent val="0"/>
          <c:showBubbleSize val="0"/>
        </c:dLbls>
        <c:gapWidth val="65"/>
        <c:shape val="box"/>
        <c:axId val="299997136"/>
        <c:axId val="299997528"/>
        <c:axId val="0"/>
      </c:bar3DChart>
      <c:catAx>
        <c:axId val="2999971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299997528"/>
        <c:crosses val="autoZero"/>
        <c:auto val="1"/>
        <c:lblAlgn val="ctr"/>
        <c:lblOffset val="100"/>
        <c:noMultiLvlLbl val="0"/>
      </c:catAx>
      <c:valAx>
        <c:axId val="29999752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2999971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r>
              <a:rPr lang="pt-BR" sz="1100" dirty="0" smtClean="0">
                <a:latin typeface="Arial" panose="020B0604020202020204" pitchFamily="34" charset="0"/>
                <a:cs typeface="Arial" panose="020B0604020202020204" pitchFamily="34" charset="0"/>
              </a:rPr>
              <a:t>Percentual </a:t>
            </a:r>
            <a:r>
              <a:rPr lang="pt-BR" sz="1100" dirty="0">
                <a:latin typeface="Arial" panose="020B0604020202020204" pitchFamily="34" charset="0"/>
                <a:cs typeface="Arial" panose="020B0604020202020204" pitchFamily="34" charset="0"/>
              </a:rPr>
              <a:t>da população de 16 anos de idade com pelo menos o ensino fundamental concluído segundo a localização do domicílio -Brasil, Nordeste e Ceará- 2004-2012</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pt-B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'fluxo educ'!$L$122</c:f>
              <c:strCache>
                <c:ptCount val="1"/>
                <c:pt idx="0">
                  <c:v>Urbana</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'fluxo educ'!$J$123:$K$128</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'fluxo educ'!$L$123:$L$128</c:f>
              <c:numCache>
                <c:formatCode>0.0</c:formatCode>
                <c:ptCount val="6"/>
                <c:pt idx="0">
                  <c:v>58.375870990483861</c:v>
                </c:pt>
                <c:pt idx="1">
                  <c:v>68.331700564553472</c:v>
                </c:pt>
                <c:pt idx="2">
                  <c:v>39.877542861837789</c:v>
                </c:pt>
                <c:pt idx="3">
                  <c:v>58.125652867846291</c:v>
                </c:pt>
                <c:pt idx="4">
                  <c:v>47.307457833773626</c:v>
                </c:pt>
                <c:pt idx="5">
                  <c:v>71.88931339532914</c:v>
                </c:pt>
              </c:numCache>
            </c:numRef>
          </c:val>
          <c:shape val="cylinder"/>
        </c:ser>
        <c:ser>
          <c:idx val="1"/>
          <c:order val="1"/>
          <c:tx>
            <c:strRef>
              <c:f>'fluxo educ'!$M$122</c:f>
              <c:strCache>
                <c:ptCount val="1"/>
                <c:pt idx="0">
                  <c:v>Rural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2.1965952773201538E-2"/>
                  <c:y val="-7.2213215466937377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7863811092806152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3931905546403076E-3"/>
                  <c:y val="-7.2213215466937377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'fluxo educ'!$J$123:$K$128</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'fluxo educ'!$M$123:$M$128</c:f>
              <c:numCache>
                <c:formatCode>0.0</c:formatCode>
                <c:ptCount val="6"/>
                <c:pt idx="0">
                  <c:v>28.470316095360548</c:v>
                </c:pt>
                <c:pt idx="1">
                  <c:v>51.231081261455422</c:v>
                </c:pt>
                <c:pt idx="2">
                  <c:v>14.446166224632714</c:v>
                </c:pt>
                <c:pt idx="3">
                  <c:v>46.684972255591781</c:v>
                </c:pt>
                <c:pt idx="4">
                  <c:v>15.772163566281213</c:v>
                </c:pt>
                <c:pt idx="5">
                  <c:v>67.437698155660868</c:v>
                </c:pt>
              </c:numCache>
            </c:numRef>
          </c:val>
          <c:shape val="cylinder"/>
        </c:ser>
        <c:dLbls>
          <c:showLegendKey val="0"/>
          <c:showVal val="0"/>
          <c:showCatName val="0"/>
          <c:showSerName val="0"/>
          <c:showPercent val="0"/>
          <c:showBubbleSize val="0"/>
        </c:dLbls>
        <c:gapWidth val="65"/>
        <c:shape val="box"/>
        <c:axId val="348550136"/>
        <c:axId val="348550528"/>
        <c:axId val="0"/>
      </c:bar3DChart>
      <c:catAx>
        <c:axId val="3485501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348550528"/>
        <c:crosses val="autoZero"/>
        <c:auto val="1"/>
        <c:lblAlgn val="ctr"/>
        <c:lblOffset val="100"/>
        <c:noMultiLvlLbl val="0"/>
      </c:catAx>
      <c:valAx>
        <c:axId val="34855052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3485501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r>
              <a:rPr lang="pt-BR" sz="1100" dirty="0" smtClean="0">
                <a:latin typeface="Arial" panose="020B0604020202020204" pitchFamily="34" charset="0"/>
                <a:cs typeface="Arial" panose="020B0604020202020204" pitchFamily="34" charset="0"/>
              </a:rPr>
              <a:t>Percentual </a:t>
            </a:r>
            <a:r>
              <a:rPr lang="pt-BR" sz="1100" dirty="0">
                <a:latin typeface="Arial" panose="020B0604020202020204" pitchFamily="34" charset="0"/>
                <a:cs typeface="Arial" panose="020B0604020202020204" pitchFamily="34" charset="0"/>
              </a:rPr>
              <a:t>da população de 19 anos de idade com pelo menos o ensino fundamental concluído segundo a localização do domicílio -Brasil, Nordeste e Ceará- 2004-2012</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pt-B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'fluxo educ'!$T$122</c:f>
              <c:strCache>
                <c:ptCount val="1"/>
                <c:pt idx="0">
                  <c:v>Urbana</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'fluxo educ'!$R$123:$S$128</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'fluxo educ'!$T$123:$T$128</c:f>
              <c:numCache>
                <c:formatCode>0.0</c:formatCode>
                <c:ptCount val="6"/>
                <c:pt idx="0">
                  <c:v>42.053063376933252</c:v>
                </c:pt>
                <c:pt idx="1">
                  <c:v>51.976711154533561</c:v>
                </c:pt>
                <c:pt idx="2">
                  <c:v>28.199407401567562</c:v>
                </c:pt>
                <c:pt idx="3">
                  <c:v>44.01491639131428</c:v>
                </c:pt>
                <c:pt idx="4">
                  <c:v>33.589942003781317</c:v>
                </c:pt>
                <c:pt idx="5">
                  <c:v>50.280126849894287</c:v>
                </c:pt>
              </c:numCache>
            </c:numRef>
          </c:val>
          <c:shape val="cylinder"/>
        </c:ser>
        <c:ser>
          <c:idx val="1"/>
          <c:order val="1"/>
          <c:tx>
            <c:strRef>
              <c:f>'fluxo educ'!$U$122</c:f>
              <c:strCache>
                <c:ptCount val="1"/>
                <c:pt idx="0">
                  <c:v>Rural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1.5376166941241037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7863811092805753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5897858319604614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'fluxo educ'!$R$123:$S$128</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'fluxo educ'!$U$123:$U$128</c:f>
              <c:numCache>
                <c:formatCode>0.0</c:formatCode>
                <c:ptCount val="6"/>
                <c:pt idx="0">
                  <c:v>10.971153189213149</c:v>
                </c:pt>
                <c:pt idx="1">
                  <c:v>33.829048670044656</c:v>
                </c:pt>
                <c:pt idx="2">
                  <c:v>4.006684221836621</c:v>
                </c:pt>
                <c:pt idx="3">
                  <c:v>28.747485953413253</c:v>
                </c:pt>
                <c:pt idx="4">
                  <c:v>11.689911912751679</c:v>
                </c:pt>
                <c:pt idx="5">
                  <c:v>47.040731265629944</c:v>
                </c:pt>
              </c:numCache>
            </c:numRef>
          </c:val>
          <c:shape val="cylinder"/>
        </c:ser>
        <c:dLbls>
          <c:showLegendKey val="0"/>
          <c:showVal val="0"/>
          <c:showCatName val="0"/>
          <c:showSerName val="0"/>
          <c:showPercent val="0"/>
          <c:showBubbleSize val="0"/>
        </c:dLbls>
        <c:gapWidth val="65"/>
        <c:shape val="box"/>
        <c:axId val="348548176"/>
        <c:axId val="348548960"/>
        <c:axId val="0"/>
      </c:bar3DChart>
      <c:catAx>
        <c:axId val="3485481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348548960"/>
        <c:crosses val="autoZero"/>
        <c:auto val="1"/>
        <c:lblAlgn val="ctr"/>
        <c:lblOffset val="100"/>
        <c:noMultiLvlLbl val="0"/>
      </c:catAx>
      <c:valAx>
        <c:axId val="34854896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34854817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pt-BR" sz="1100">
                <a:latin typeface="Arial" panose="020B0604020202020204" pitchFamily="34" charset="0"/>
                <a:cs typeface="Arial" panose="020B0604020202020204" pitchFamily="34" charset="0"/>
              </a:rPr>
              <a:t>  Taxa de distorção idade-série no ensino fundamental segundo a localização - Brasil-Nordeste-Ceará-2013</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pt-B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'dist idade-serie'!$C$13</c:f>
              <c:strCache>
                <c:ptCount val="1"/>
                <c:pt idx="0">
                  <c:v>Total</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'dist idade-serie'!$A$14:$B$19</c:f>
              <c:multiLvlStrCache>
                <c:ptCount val="6"/>
                <c:lvl>
                  <c:pt idx="0">
                    <c:v>Urbana</c:v>
                  </c:pt>
                  <c:pt idx="1">
                    <c:v>Rural</c:v>
                  </c:pt>
                  <c:pt idx="2">
                    <c:v>Urbana</c:v>
                  </c:pt>
                  <c:pt idx="3">
                    <c:v>Rural</c:v>
                  </c:pt>
                  <c:pt idx="4">
                    <c:v>Urbana</c:v>
                  </c:pt>
                  <c:pt idx="5">
                    <c:v>Rural</c:v>
                  </c:pt>
                </c:lvl>
                <c:lvl>
                  <c:pt idx="0">
                    <c:v>Brasil</c:v>
                  </c:pt>
                  <c:pt idx="2">
                    <c:v>Nordeste</c:v>
                  </c:pt>
                  <c:pt idx="4">
                    <c:v>Ceará</c:v>
                  </c:pt>
                </c:lvl>
              </c:multiLvlStrCache>
            </c:multiLvlStrRef>
          </c:cat>
          <c:val>
            <c:numRef>
              <c:f>'dist idade-serie'!$C$14:$C$19</c:f>
              <c:numCache>
                <c:formatCode>0.0</c:formatCode>
                <c:ptCount val="6"/>
                <c:pt idx="0">
                  <c:v>19.100000000000001</c:v>
                </c:pt>
                <c:pt idx="1">
                  <c:v>32.1</c:v>
                </c:pt>
                <c:pt idx="2">
                  <c:v>27.5</c:v>
                </c:pt>
                <c:pt idx="3">
                  <c:v>32.799999999999997</c:v>
                </c:pt>
                <c:pt idx="4">
                  <c:v>21.1</c:v>
                </c:pt>
                <c:pt idx="5">
                  <c:v>22.4</c:v>
                </c:pt>
              </c:numCache>
            </c:numRef>
          </c:val>
          <c:shape val="cylinder"/>
        </c:ser>
        <c:ser>
          <c:idx val="1"/>
          <c:order val="1"/>
          <c:tx>
            <c:strRef>
              <c:f>'dist idade-serie'!$D$13</c:f>
              <c:strCache>
                <c:ptCount val="1"/>
                <c:pt idx="0">
                  <c:v>Anos Iniciais</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1.403508771929824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3567251461988306E-3"/>
                  <c:y val="-7.3516242063270476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'dist idade-serie'!$A$14:$B$19</c:f>
              <c:multiLvlStrCache>
                <c:ptCount val="6"/>
                <c:lvl>
                  <c:pt idx="0">
                    <c:v>Urbana</c:v>
                  </c:pt>
                  <c:pt idx="1">
                    <c:v>Rural</c:v>
                  </c:pt>
                  <c:pt idx="2">
                    <c:v>Urbana</c:v>
                  </c:pt>
                  <c:pt idx="3">
                    <c:v>Rural</c:v>
                  </c:pt>
                  <c:pt idx="4">
                    <c:v>Urbana</c:v>
                  </c:pt>
                  <c:pt idx="5">
                    <c:v>Rural</c:v>
                  </c:pt>
                </c:lvl>
                <c:lvl>
                  <c:pt idx="0">
                    <c:v>Brasil</c:v>
                  </c:pt>
                  <c:pt idx="2">
                    <c:v>Nordeste</c:v>
                  </c:pt>
                  <c:pt idx="4">
                    <c:v>Ceará</c:v>
                  </c:pt>
                </c:lvl>
              </c:multiLvlStrCache>
            </c:multiLvlStrRef>
          </c:cat>
          <c:val>
            <c:numRef>
              <c:f>'dist idade-serie'!$D$14:$D$19</c:f>
              <c:numCache>
                <c:formatCode>0.0</c:formatCode>
                <c:ptCount val="6"/>
                <c:pt idx="0">
                  <c:v>13.3</c:v>
                </c:pt>
                <c:pt idx="1">
                  <c:v>25.9</c:v>
                </c:pt>
                <c:pt idx="2">
                  <c:v>19.899999999999999</c:v>
                </c:pt>
                <c:pt idx="3">
                  <c:v>26.1</c:v>
                </c:pt>
                <c:pt idx="4">
                  <c:v>15.5</c:v>
                </c:pt>
                <c:pt idx="5">
                  <c:v>15.5</c:v>
                </c:pt>
              </c:numCache>
            </c:numRef>
          </c:val>
          <c:shape val="cylinder"/>
        </c:ser>
        <c:ser>
          <c:idx val="2"/>
          <c:order val="2"/>
          <c:tx>
            <c:strRef>
              <c:f>'dist idade-serie'!$E$13</c:f>
              <c:strCache>
                <c:ptCount val="1"/>
                <c:pt idx="0">
                  <c:v>Anos Finais</c:v>
                </c:pt>
              </c:strCache>
            </c:strRef>
          </c:tx>
          <c:spPr>
            <a:solidFill>
              <a:schemeClr val="accent4">
                <a:lumMod val="60000"/>
                <a:lumOff val="40000"/>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'dist idade-serie'!$A$14:$B$19</c:f>
              <c:multiLvlStrCache>
                <c:ptCount val="6"/>
                <c:lvl>
                  <c:pt idx="0">
                    <c:v>Urbana</c:v>
                  </c:pt>
                  <c:pt idx="1">
                    <c:v>Rural</c:v>
                  </c:pt>
                  <c:pt idx="2">
                    <c:v>Urbana</c:v>
                  </c:pt>
                  <c:pt idx="3">
                    <c:v>Rural</c:v>
                  </c:pt>
                  <c:pt idx="4">
                    <c:v>Urbana</c:v>
                  </c:pt>
                  <c:pt idx="5">
                    <c:v>Rural</c:v>
                  </c:pt>
                </c:lvl>
                <c:lvl>
                  <c:pt idx="0">
                    <c:v>Brasil</c:v>
                  </c:pt>
                  <c:pt idx="2">
                    <c:v>Nordeste</c:v>
                  </c:pt>
                  <c:pt idx="4">
                    <c:v>Ceará</c:v>
                  </c:pt>
                </c:lvl>
              </c:multiLvlStrCache>
            </c:multiLvlStrRef>
          </c:cat>
          <c:val>
            <c:numRef>
              <c:f>'dist idade-serie'!$E$14:$E$19</c:f>
              <c:numCache>
                <c:formatCode>0.0</c:formatCode>
                <c:ptCount val="6"/>
                <c:pt idx="0">
                  <c:v>25.5</c:v>
                </c:pt>
                <c:pt idx="1">
                  <c:v>43.2</c:v>
                </c:pt>
                <c:pt idx="2">
                  <c:v>35.6</c:v>
                </c:pt>
                <c:pt idx="3">
                  <c:v>44.9</c:v>
                </c:pt>
                <c:pt idx="4">
                  <c:v>27.6</c:v>
                </c:pt>
                <c:pt idx="5">
                  <c:v>32.1</c:v>
                </c:pt>
              </c:numCache>
            </c:numRef>
          </c:val>
          <c:shape val="cylinder"/>
        </c:ser>
        <c:dLbls>
          <c:showLegendKey val="0"/>
          <c:showVal val="0"/>
          <c:showCatName val="0"/>
          <c:showSerName val="0"/>
          <c:showPercent val="0"/>
          <c:showBubbleSize val="0"/>
        </c:dLbls>
        <c:gapWidth val="65"/>
        <c:shape val="box"/>
        <c:axId val="348550920"/>
        <c:axId val="348549352"/>
        <c:axId val="0"/>
      </c:bar3DChart>
      <c:catAx>
        <c:axId val="3485509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348549352"/>
        <c:crosses val="autoZero"/>
        <c:auto val="1"/>
        <c:lblAlgn val="ctr"/>
        <c:lblOffset val="100"/>
        <c:noMultiLvlLbl val="0"/>
      </c:catAx>
      <c:valAx>
        <c:axId val="34854935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3485509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100" b="1" i="0" baseline="0">
                <a:effectLst/>
                <a:latin typeface="Arial" panose="020B0604020202020204" pitchFamily="34" charset="0"/>
                <a:cs typeface="Arial" panose="020B0604020202020204" pitchFamily="34" charset="0"/>
              </a:rPr>
              <a:t>Taxa de distorção idade-série no ensino médio segundo a localização - Brasil-Nordeste-Ceará-2013</a:t>
            </a:r>
            <a:endParaRPr lang="pt-BR" sz="110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'dist idade-serie'!$J$12</c:f>
              <c:strCache>
                <c:ptCount val="1"/>
                <c:pt idx="0">
                  <c:v>Urbana</c:v>
                </c:pt>
              </c:strCache>
            </c:strRef>
          </c:tx>
          <c:spPr>
            <a:solidFill>
              <a:schemeClr val="accent1"/>
            </a:solidFill>
            <a:ln>
              <a:noFill/>
            </a:ln>
            <a:effectLst/>
            <a:sp3d/>
          </c:spPr>
          <c:invertIfNegative val="0"/>
          <c:dLbls>
            <c:dLbl>
              <c:idx val="0"/>
              <c:layout>
                <c:manualLayout>
                  <c:x val="2.234383672009061E-17"/>
                  <c:y val="-2.427919932171189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9375346880362439E-17"/>
                  <c:y val="-1.213959966085590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312612856072335E-3"/>
                  <c:y val="-2.427919932171181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 idade-serie'!$I$13:$I$15</c:f>
              <c:strCache>
                <c:ptCount val="3"/>
                <c:pt idx="0">
                  <c:v>Brasil</c:v>
                </c:pt>
                <c:pt idx="1">
                  <c:v>Nordeste</c:v>
                </c:pt>
                <c:pt idx="2">
                  <c:v>Ceará</c:v>
                </c:pt>
              </c:strCache>
            </c:strRef>
          </c:cat>
          <c:val>
            <c:numRef>
              <c:f>'dist idade-serie'!$J$13:$J$15</c:f>
              <c:numCache>
                <c:formatCode>0.0</c:formatCode>
                <c:ptCount val="3"/>
                <c:pt idx="0">
                  <c:v>29</c:v>
                </c:pt>
                <c:pt idx="1">
                  <c:v>39</c:v>
                </c:pt>
                <c:pt idx="2">
                  <c:v>30.2</c:v>
                </c:pt>
              </c:numCache>
            </c:numRef>
          </c:val>
          <c:shape val="cylinder"/>
        </c:ser>
        <c:ser>
          <c:idx val="1"/>
          <c:order val="1"/>
          <c:tx>
            <c:strRef>
              <c:f>'dist idade-serie'!$K$12</c:f>
              <c:strCache>
                <c:ptCount val="1"/>
                <c:pt idx="0">
                  <c:v>Rural</c:v>
                </c:pt>
              </c:strCache>
            </c:strRef>
          </c:tx>
          <c:spPr>
            <a:solidFill>
              <a:schemeClr val="accent2"/>
            </a:solidFill>
            <a:ln>
              <a:noFill/>
            </a:ln>
            <a:effectLst/>
            <a:sp3d/>
          </c:spPr>
          <c:invertIfNegative val="0"/>
          <c:dLbls>
            <c:dLbl>
              <c:idx val="0"/>
              <c:layout>
                <c:manualLayout>
                  <c:x val="-4.468767344018122E-17"/>
                  <c:y val="-1.618613288114124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8750752373816165E-3"/>
                  <c:y val="-2.023266610142651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7062763330835569E-2"/>
                  <c:y val="-2.427919932171181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 idade-serie'!$I$13:$I$15</c:f>
              <c:strCache>
                <c:ptCount val="3"/>
                <c:pt idx="0">
                  <c:v>Brasil</c:v>
                </c:pt>
                <c:pt idx="1">
                  <c:v>Nordeste</c:v>
                </c:pt>
                <c:pt idx="2">
                  <c:v>Ceará</c:v>
                </c:pt>
              </c:strCache>
            </c:strRef>
          </c:cat>
          <c:val>
            <c:numRef>
              <c:f>'dist idade-serie'!$K$13:$K$15</c:f>
              <c:numCache>
                <c:formatCode>0.0</c:formatCode>
                <c:ptCount val="3"/>
                <c:pt idx="0">
                  <c:v>41.8</c:v>
                </c:pt>
                <c:pt idx="1">
                  <c:v>47.3</c:v>
                </c:pt>
                <c:pt idx="2">
                  <c:v>32.4</c:v>
                </c:pt>
              </c:numCache>
            </c:numRef>
          </c:val>
          <c:shape val="cylinder"/>
        </c:ser>
        <c:dLbls>
          <c:showLegendKey val="0"/>
          <c:showVal val="0"/>
          <c:showCatName val="0"/>
          <c:showSerName val="0"/>
          <c:showPercent val="0"/>
          <c:showBubbleSize val="0"/>
        </c:dLbls>
        <c:gapWidth val="150"/>
        <c:shape val="box"/>
        <c:axId val="299468552"/>
        <c:axId val="299469336"/>
        <c:axId val="0"/>
      </c:bar3DChart>
      <c:catAx>
        <c:axId val="299468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299469336"/>
        <c:crosses val="autoZero"/>
        <c:auto val="1"/>
        <c:lblAlgn val="ctr"/>
        <c:lblOffset val="100"/>
        <c:noMultiLvlLbl val="0"/>
      </c:catAx>
      <c:valAx>
        <c:axId val="29946933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299468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ln w="9525" cap="flat" cmpd="sng" algn="ctr">
      <a:solidFill>
        <a:schemeClr val="tx1">
          <a:lumMod val="15000"/>
          <a:lumOff val="85000"/>
        </a:schemeClr>
      </a:solidFill>
      <a:round/>
    </a:ln>
    <a:effectLst/>
  </c:spPr>
  <c:txPr>
    <a:bodyPr/>
    <a:lstStyle/>
    <a:p>
      <a:pPr>
        <a:defRPr/>
      </a:pPr>
      <a:endParaRPr lang="pt-B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 </a:t>
            </a:r>
            <a:r>
              <a:rPr lang="pt-BR" sz="1100" b="1">
                <a:latin typeface="Arial" panose="020B0604020202020204" pitchFamily="34" charset="0"/>
                <a:cs typeface="Arial" panose="020B0604020202020204" pitchFamily="34" charset="0"/>
              </a:rPr>
              <a:t>Gráfico 18 - Percentual de estabelecimentos segundo o tipo de organização do Ensino Fundamental - Ceará Rural - 2012/2013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'Estab Mat organizacao'!$A$14</c:f>
              <c:strCache>
                <c:ptCount val="1"/>
                <c:pt idx="0">
                  <c:v>Multisseriada</c:v>
                </c:pt>
              </c:strCache>
            </c:strRef>
          </c:tx>
          <c:spPr>
            <a:solidFill>
              <a:schemeClr val="accent2">
                <a:lumMod val="75000"/>
              </a:schemeClr>
            </a:solidFill>
            <a:ln>
              <a:noFill/>
            </a:ln>
            <a:effectLst/>
            <a:sp3d/>
          </c:spPr>
          <c:invertIfNegative val="0"/>
          <c:dLbls>
            <c:dLbl>
              <c:idx val="0"/>
              <c:layout>
                <c:manualLayout>
                  <c:x val="7.5614351723034753E-3"/>
                  <c:y val="-2.465330880081064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232665440040539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2416473391833421E-17"/>
                  <c:y val="-1.23266544004053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'Estab Mat organizacao'!$B$13:$C$13</c:f>
              <c:numCache>
                <c:formatCode>General</c:formatCode>
                <c:ptCount val="2"/>
                <c:pt idx="0">
                  <c:v>2012</c:v>
                </c:pt>
                <c:pt idx="1">
                  <c:v>2013</c:v>
                </c:pt>
              </c:numCache>
            </c:numRef>
          </c:cat>
          <c:val>
            <c:numRef>
              <c:f>'Estab Mat organizacao'!$B$14:$C$14</c:f>
              <c:numCache>
                <c:formatCode>0.0</c:formatCode>
                <c:ptCount val="2"/>
                <c:pt idx="0">
                  <c:v>30.023923444976074</c:v>
                </c:pt>
                <c:pt idx="1">
                  <c:v>28.113992955491511</c:v>
                </c:pt>
              </c:numCache>
            </c:numRef>
          </c:val>
        </c:ser>
        <c:ser>
          <c:idx val="1"/>
          <c:order val="1"/>
          <c:tx>
            <c:strRef>
              <c:f>'Estab Mat organizacao'!$A$15</c:f>
              <c:strCache>
                <c:ptCount val="1"/>
                <c:pt idx="0">
                  <c:v>Seriada</c:v>
                </c:pt>
              </c:strCache>
            </c:strRef>
          </c:tx>
          <c:spPr>
            <a:solidFill>
              <a:schemeClr val="accent2">
                <a:lumMod val="60000"/>
                <a:lumOff val="40000"/>
              </a:schemeClr>
            </a:solidFill>
            <a:ln>
              <a:noFill/>
            </a:ln>
            <a:effectLst/>
            <a:sp3d/>
          </c:spPr>
          <c:invertIfNegative val="0"/>
          <c:dLbls>
            <c:dLbl>
              <c:idx val="0"/>
              <c:layout>
                <c:manualLayout>
                  <c:x val="1.041672041702605E-2"/>
                  <c:y val="-1.232665440040532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020751674133409E-2"/>
                  <c:y val="-2.054442400067553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020830663379635E-2"/>
                  <c:y val="-8.217769600270215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'Estab Mat organizacao'!$B$13:$C$13</c:f>
              <c:numCache>
                <c:formatCode>General</c:formatCode>
                <c:ptCount val="2"/>
                <c:pt idx="0">
                  <c:v>2012</c:v>
                </c:pt>
                <c:pt idx="1">
                  <c:v>2013</c:v>
                </c:pt>
              </c:numCache>
            </c:numRef>
          </c:cat>
          <c:val>
            <c:numRef>
              <c:f>'Estab Mat organizacao'!$B$15:$C$15</c:f>
              <c:numCache>
                <c:formatCode>0.0</c:formatCode>
                <c:ptCount val="2"/>
                <c:pt idx="0">
                  <c:v>39.533492822966508</c:v>
                </c:pt>
                <c:pt idx="1">
                  <c:v>42.427153378162025</c:v>
                </c:pt>
              </c:numCache>
            </c:numRef>
          </c:val>
        </c:ser>
        <c:ser>
          <c:idx val="2"/>
          <c:order val="2"/>
          <c:tx>
            <c:strRef>
              <c:f>'Estab Mat organizacao'!$A$16</c:f>
              <c:strCache>
                <c:ptCount val="1"/>
                <c:pt idx="0">
                  <c:v>Mista</c:v>
                </c:pt>
              </c:strCache>
            </c:strRef>
          </c:tx>
          <c:spPr>
            <a:solidFill>
              <a:schemeClr val="accent3"/>
            </a:solidFill>
            <a:ln>
              <a:noFill/>
            </a:ln>
            <a:effectLst/>
            <a:sp3d/>
          </c:spPr>
          <c:invertIfNegative val="0"/>
          <c:dLbls>
            <c:dLbl>
              <c:idx val="0"/>
              <c:layout>
                <c:manualLayout>
                  <c:x val="-1.8483294678366684E-16"/>
                  <c:y val="-1.25984231139069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8.398948742604703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'Estab Mat organizacao'!$B$13:$C$13</c:f>
              <c:numCache>
                <c:formatCode>General</c:formatCode>
                <c:ptCount val="2"/>
                <c:pt idx="0">
                  <c:v>2012</c:v>
                </c:pt>
                <c:pt idx="1">
                  <c:v>2013</c:v>
                </c:pt>
              </c:numCache>
            </c:numRef>
          </c:cat>
          <c:val>
            <c:numRef>
              <c:f>'Estab Mat organizacao'!$B$16:$C$16</c:f>
              <c:numCache>
                <c:formatCode>0.0</c:formatCode>
                <c:ptCount val="2"/>
                <c:pt idx="0">
                  <c:v>30.442583732057415</c:v>
                </c:pt>
                <c:pt idx="1">
                  <c:v>29.458853666346464</c:v>
                </c:pt>
              </c:numCache>
            </c:numRef>
          </c:val>
        </c:ser>
        <c:dLbls>
          <c:showLegendKey val="0"/>
          <c:showVal val="0"/>
          <c:showCatName val="0"/>
          <c:showSerName val="0"/>
          <c:showPercent val="0"/>
          <c:showBubbleSize val="0"/>
        </c:dLbls>
        <c:gapWidth val="150"/>
        <c:shape val="cylinder"/>
        <c:axId val="299468160"/>
        <c:axId val="299470120"/>
        <c:axId val="0"/>
      </c:bar3DChart>
      <c:catAx>
        <c:axId val="299468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299470120"/>
        <c:crosses val="autoZero"/>
        <c:auto val="1"/>
        <c:lblAlgn val="ctr"/>
        <c:lblOffset val="100"/>
        <c:noMultiLvlLbl val="0"/>
      </c:catAx>
      <c:valAx>
        <c:axId val="29947012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299468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tx1">
          <a:lumMod val="15000"/>
          <a:lumOff val="85000"/>
        </a:schemeClr>
      </a:solidFill>
      <a:round/>
    </a:ln>
    <a:effectLst>
      <a:glow rad="101600">
        <a:schemeClr val="accent6">
          <a:satMod val="175000"/>
          <a:alpha val="40000"/>
        </a:schemeClr>
      </a:glow>
    </a:effectLst>
  </c:spPr>
  <c:txPr>
    <a:bodyPr/>
    <a:lstStyle/>
    <a:p>
      <a:pPr>
        <a:defRPr/>
      </a:pPr>
      <a:endParaRPr lang="pt-B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 </a:t>
            </a:r>
            <a:r>
              <a:rPr lang="pt-BR" sz="1100" b="1">
                <a:latin typeface="Arial" panose="020B0604020202020204" pitchFamily="34" charset="0"/>
                <a:cs typeface="Arial" panose="020B0604020202020204" pitchFamily="34" charset="0"/>
              </a:rPr>
              <a:t>Gráfico 19 - Percentual</a:t>
            </a:r>
            <a:r>
              <a:rPr lang="pt-BR" sz="1100" b="1" baseline="0">
                <a:latin typeface="Arial" panose="020B0604020202020204" pitchFamily="34" charset="0"/>
                <a:cs typeface="Arial" panose="020B0604020202020204" pitchFamily="34" charset="0"/>
              </a:rPr>
              <a:t> </a:t>
            </a:r>
            <a:r>
              <a:rPr lang="pt-BR" sz="1100" b="1">
                <a:latin typeface="Arial" panose="020B0604020202020204" pitchFamily="34" charset="0"/>
                <a:cs typeface="Arial" panose="020B0604020202020204" pitchFamily="34" charset="0"/>
              </a:rPr>
              <a:t>de matrículas segundo o tipo de organização do Ensino Fundamental - Ceará Rural - 2012/2013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'Estab Mat organizacao'!$A$34</c:f>
              <c:strCache>
                <c:ptCount val="1"/>
                <c:pt idx="0">
                  <c:v>Multisseriada</c:v>
                </c:pt>
              </c:strCache>
            </c:strRef>
          </c:tx>
          <c:spPr>
            <a:solidFill>
              <a:schemeClr val="accent2">
                <a:lumMod val="75000"/>
              </a:schemeClr>
            </a:solidFill>
            <a:ln>
              <a:noFill/>
            </a:ln>
            <a:effectLst/>
            <a:sp3d/>
          </c:spPr>
          <c:invertIfNegative val="0"/>
          <c:dLbls>
            <c:dLbl>
              <c:idx val="0"/>
              <c:layout>
                <c:manualLayout>
                  <c:x val="5.0409567815356505E-3"/>
                  <c:y val="-2.054442400067553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7715339155175338E-3"/>
                  <c:y val="-1.6435539200540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730419554466744E-4"/>
                  <c:y val="-2.0544424000675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'Estab Mat organizacao'!$B$33:$C$33</c:f>
              <c:numCache>
                <c:formatCode>General</c:formatCode>
                <c:ptCount val="2"/>
                <c:pt idx="0">
                  <c:v>2012</c:v>
                </c:pt>
                <c:pt idx="1">
                  <c:v>2013</c:v>
                </c:pt>
              </c:numCache>
            </c:numRef>
          </c:cat>
          <c:val>
            <c:numRef>
              <c:f>'Estab Mat organizacao'!$B$34:$C$34</c:f>
              <c:numCache>
                <c:formatCode>0.0</c:formatCode>
                <c:ptCount val="2"/>
                <c:pt idx="0">
                  <c:v>6.7460082929211547</c:v>
                </c:pt>
                <c:pt idx="1">
                  <c:v>6.5113398257844315</c:v>
                </c:pt>
              </c:numCache>
            </c:numRef>
          </c:val>
        </c:ser>
        <c:ser>
          <c:idx val="1"/>
          <c:order val="1"/>
          <c:tx>
            <c:strRef>
              <c:f>'Estab Mat organizacao'!$A$35</c:f>
              <c:strCache>
                <c:ptCount val="1"/>
                <c:pt idx="0">
                  <c:v>Seriada</c:v>
                </c:pt>
              </c:strCache>
            </c:strRef>
          </c:tx>
          <c:spPr>
            <a:solidFill>
              <a:schemeClr val="accent2">
                <a:lumMod val="60000"/>
                <a:lumOff val="40000"/>
              </a:schemeClr>
            </a:solidFill>
            <a:ln>
              <a:noFill/>
            </a:ln>
            <a:effectLst/>
            <a:sp3d/>
          </c:spPr>
          <c:invertIfNegative val="0"/>
          <c:dLbls>
            <c:dLbl>
              <c:idx val="0"/>
              <c:layout>
                <c:manualLayout>
                  <c:x val="2.343747209115955E-2"/>
                  <c:y val="-1.232665440040547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0833242371186594E-2"/>
                  <c:y val="-2.054442400067557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0833242371186684E-2"/>
                  <c:y val="-1.23266544004053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'Estab Mat organizacao'!$B$33:$C$33</c:f>
              <c:numCache>
                <c:formatCode>General</c:formatCode>
                <c:ptCount val="2"/>
                <c:pt idx="0">
                  <c:v>2012</c:v>
                </c:pt>
                <c:pt idx="1">
                  <c:v>2013</c:v>
                </c:pt>
              </c:numCache>
            </c:numRef>
          </c:cat>
          <c:val>
            <c:numRef>
              <c:f>'Estab Mat organizacao'!$B$35:$C$35</c:f>
              <c:numCache>
                <c:formatCode>0.0</c:formatCode>
                <c:ptCount val="2"/>
                <c:pt idx="0">
                  <c:v>61.798126782775853</c:v>
                </c:pt>
                <c:pt idx="1">
                  <c:v>64.752645520076953</c:v>
                </c:pt>
              </c:numCache>
            </c:numRef>
          </c:val>
        </c:ser>
        <c:ser>
          <c:idx val="2"/>
          <c:order val="2"/>
          <c:tx>
            <c:strRef>
              <c:f>'Estab Mat organizacao'!$A$36</c:f>
              <c:strCache>
                <c:ptCount val="1"/>
                <c:pt idx="0">
                  <c:v>Mista</c:v>
                </c:pt>
              </c:strCache>
            </c:strRef>
          </c:tx>
          <c:spPr>
            <a:solidFill>
              <a:schemeClr val="accent3"/>
            </a:solidFill>
            <a:ln>
              <a:noFill/>
            </a:ln>
            <a:effectLst/>
            <a:sp3d/>
          </c:spPr>
          <c:invertIfNegative val="0"/>
          <c:dLbls>
            <c:dLbl>
              <c:idx val="0"/>
              <c:layout>
                <c:manualLayout>
                  <c:x val="0"/>
                  <c:y val="-1.232665440040532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2416473391833421E-17"/>
                  <c:y val="-1.232665440040532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'Estab Mat organizacao'!$B$33:$C$33</c:f>
              <c:numCache>
                <c:formatCode>General</c:formatCode>
                <c:ptCount val="2"/>
                <c:pt idx="0">
                  <c:v>2012</c:v>
                </c:pt>
                <c:pt idx="1">
                  <c:v>2013</c:v>
                </c:pt>
              </c:numCache>
            </c:numRef>
          </c:cat>
          <c:val>
            <c:numRef>
              <c:f>'Estab Mat organizacao'!$B$36:$C$36</c:f>
              <c:numCache>
                <c:formatCode>0.0</c:formatCode>
                <c:ptCount val="2"/>
                <c:pt idx="0">
                  <c:v>31.45586492430299</c:v>
                </c:pt>
                <c:pt idx="1">
                  <c:v>28.736014654138607</c:v>
                </c:pt>
              </c:numCache>
            </c:numRef>
          </c:val>
        </c:ser>
        <c:dLbls>
          <c:showLegendKey val="0"/>
          <c:showVal val="0"/>
          <c:showCatName val="0"/>
          <c:showSerName val="0"/>
          <c:showPercent val="0"/>
          <c:showBubbleSize val="0"/>
        </c:dLbls>
        <c:gapWidth val="150"/>
        <c:shape val="cylinder"/>
        <c:axId val="299466592"/>
        <c:axId val="299466984"/>
        <c:axId val="0"/>
      </c:bar3DChart>
      <c:catAx>
        <c:axId val="2994665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299466984"/>
        <c:crosses val="autoZero"/>
        <c:auto val="1"/>
        <c:lblAlgn val="ctr"/>
        <c:lblOffset val="100"/>
        <c:noMultiLvlLbl val="0"/>
      </c:catAx>
      <c:valAx>
        <c:axId val="29946698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29946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tx1">
          <a:lumMod val="15000"/>
          <a:lumOff val="85000"/>
        </a:schemeClr>
      </a:solidFill>
      <a:round/>
    </a:ln>
    <a:effectLst>
      <a:glow rad="101600">
        <a:schemeClr val="accent6">
          <a:satMod val="175000"/>
          <a:alpha val="40000"/>
        </a:schemeClr>
      </a:glow>
    </a:effectLst>
  </c:spPr>
  <c:txPr>
    <a:bodyPr/>
    <a:lstStyle/>
    <a:p>
      <a:pPr>
        <a:defRPr/>
      </a:pPr>
      <a:endParaRPr lang="pt-B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100">
                <a:latin typeface="Arial" panose="020B0604020202020204" pitchFamily="34" charset="0"/>
                <a:cs typeface="Arial" panose="020B0604020202020204" pitchFamily="34" charset="0"/>
              </a:rPr>
              <a:t> </a:t>
            </a:r>
            <a:r>
              <a:rPr lang="pt-BR" sz="1050" b="1">
                <a:latin typeface="Arial" panose="020B0604020202020204" pitchFamily="34" charset="0"/>
                <a:cs typeface="Arial" panose="020B0604020202020204" pitchFamily="34" charset="0"/>
              </a:rPr>
              <a:t>Percentual de estabelecimentos do ensino fundamental por localização segundo a   infraestrutura disponível na escola  - Ceará 2013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infraestrutura!$B$20</c:f>
              <c:strCache>
                <c:ptCount val="1"/>
                <c:pt idx="0">
                  <c:v>Urbana</c:v>
                </c:pt>
              </c:strCache>
            </c:strRef>
          </c:tx>
          <c:spPr>
            <a:solidFill>
              <a:schemeClr val="accent1"/>
            </a:solidFill>
            <a:ln>
              <a:noFill/>
            </a:ln>
            <a:effectLst/>
            <a:sp3d/>
          </c:spPr>
          <c:invertIfNegative val="0"/>
          <c:dLbls>
            <c:dLbl>
              <c:idx val="8"/>
              <c:layout>
                <c:manualLayout>
                  <c:x val="-6.6115691006148935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infraestrutura!$A$21:$A$30</c:f>
              <c:strCache>
                <c:ptCount val="10"/>
                <c:pt idx="0">
                  <c:v>Biblioteca</c:v>
                </c:pt>
                <c:pt idx="1">
                  <c:v>Lab. Informática</c:v>
                </c:pt>
                <c:pt idx="2">
                  <c:v>Lab. Ciências</c:v>
                </c:pt>
                <c:pt idx="3">
                  <c:v>Quadra Esportes</c:v>
                </c:pt>
                <c:pt idx="4">
                  <c:v>Acesso Internet</c:v>
                </c:pt>
                <c:pt idx="5">
                  <c:v>Microcomputadores</c:v>
                </c:pt>
                <c:pt idx="6">
                  <c:v>TV/Vídeo/DVD/Parabólica</c:v>
                </c:pt>
                <c:pt idx="7">
                  <c:v>Água</c:v>
                </c:pt>
                <c:pt idx="8">
                  <c:v>Energia Elétrica</c:v>
                </c:pt>
                <c:pt idx="9">
                  <c:v>Esgoto/Fossa</c:v>
                </c:pt>
              </c:strCache>
            </c:strRef>
          </c:cat>
          <c:val>
            <c:numRef>
              <c:f>infraestrutura!$B$21:$B$30</c:f>
              <c:numCache>
                <c:formatCode>0.0</c:formatCode>
                <c:ptCount val="10"/>
                <c:pt idx="0">
                  <c:v>58.321356711698769</c:v>
                </c:pt>
                <c:pt idx="1">
                  <c:v>70.939925265881001</c:v>
                </c:pt>
                <c:pt idx="2">
                  <c:v>12.58982466225927</c:v>
                </c:pt>
                <c:pt idx="3">
                  <c:v>46.852543834435181</c:v>
                </c:pt>
                <c:pt idx="4">
                  <c:v>84.851968956596721</c:v>
                </c:pt>
                <c:pt idx="5">
                  <c:v>97.700488646162682</c:v>
                </c:pt>
                <c:pt idx="6">
                  <c:v>93.187697614256976</c:v>
                </c:pt>
                <c:pt idx="7">
                  <c:v>98.764012647312455</c:v>
                </c:pt>
                <c:pt idx="8">
                  <c:v>99.971256108077029</c:v>
                </c:pt>
                <c:pt idx="9">
                  <c:v>99.568841621155499</c:v>
                </c:pt>
              </c:numCache>
            </c:numRef>
          </c:val>
          <c:shape val="cylinder"/>
        </c:ser>
        <c:ser>
          <c:idx val="1"/>
          <c:order val="1"/>
          <c:tx>
            <c:strRef>
              <c:f>infraestrutura!$C$20</c:f>
              <c:strCache>
                <c:ptCount val="1"/>
                <c:pt idx="0">
                  <c:v>Rural</c:v>
                </c:pt>
              </c:strCache>
            </c:strRef>
          </c:tx>
          <c:spPr>
            <a:solidFill>
              <a:schemeClr val="accent2"/>
            </a:solidFill>
            <a:ln>
              <a:noFill/>
            </a:ln>
            <a:effectLst/>
            <a:sp3d/>
          </c:spPr>
          <c:invertIfNegative val="0"/>
          <c:dLbls>
            <c:dLbl>
              <c:idx val="0"/>
              <c:layout>
                <c:manualLayout>
                  <c:x val="6.6115691006148935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426994568101418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8154254674864835E-3"/>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8154254674865252E-3"/>
                  <c:y val="-6.9345109625272853E-1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5426994568101418E-2"/>
                  <c:y val="-6.9345109625272853E-1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3223138201229787E-2"/>
                  <c:y val="-3.4672554812636426E-17"/>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3223138201229626E-2"/>
                  <c:y val="-3.4672554812636426E-17"/>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3223138201229787E-2"/>
                  <c:y val="7.565008440643276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5426994568101418E-2"/>
                  <c:y val="-3.4672554812636426E-17"/>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9834707301844681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infraestrutura!$A$21:$A$30</c:f>
              <c:strCache>
                <c:ptCount val="10"/>
                <c:pt idx="0">
                  <c:v>Biblioteca</c:v>
                </c:pt>
                <c:pt idx="1">
                  <c:v>Lab. Informática</c:v>
                </c:pt>
                <c:pt idx="2">
                  <c:v>Lab. Ciências</c:v>
                </c:pt>
                <c:pt idx="3">
                  <c:v>Quadra Esportes</c:v>
                </c:pt>
                <c:pt idx="4">
                  <c:v>Acesso Internet</c:v>
                </c:pt>
                <c:pt idx="5">
                  <c:v>Microcomputadores</c:v>
                </c:pt>
                <c:pt idx="6">
                  <c:v>TV/Vídeo/DVD/Parabólica</c:v>
                </c:pt>
                <c:pt idx="7">
                  <c:v>Água</c:v>
                </c:pt>
                <c:pt idx="8">
                  <c:v>Energia Elétrica</c:v>
                </c:pt>
                <c:pt idx="9">
                  <c:v>Esgoto/Fossa</c:v>
                </c:pt>
              </c:strCache>
            </c:strRef>
          </c:cat>
          <c:val>
            <c:numRef>
              <c:f>infraestrutura!$C$21:$C$30</c:f>
              <c:numCache>
                <c:formatCode>0.0</c:formatCode>
                <c:ptCount val="10"/>
                <c:pt idx="0">
                  <c:v>15.754082612872239</c:v>
                </c:pt>
                <c:pt idx="1">
                  <c:v>50.496317643291711</c:v>
                </c:pt>
                <c:pt idx="2">
                  <c:v>0.32020493115593979</c:v>
                </c:pt>
                <c:pt idx="3">
                  <c:v>16.330451488952928</c:v>
                </c:pt>
                <c:pt idx="4">
                  <c:v>21.741914825488312</c:v>
                </c:pt>
                <c:pt idx="5">
                  <c:v>77.809798270893367</c:v>
                </c:pt>
                <c:pt idx="6">
                  <c:v>82.196605827729755</c:v>
                </c:pt>
                <c:pt idx="7">
                  <c:v>81.075888568683965</c:v>
                </c:pt>
                <c:pt idx="8">
                  <c:v>99.679795068844058</c:v>
                </c:pt>
                <c:pt idx="9">
                  <c:v>96.125520333013128</c:v>
                </c:pt>
              </c:numCache>
            </c:numRef>
          </c:val>
          <c:shape val="cylinder"/>
        </c:ser>
        <c:dLbls>
          <c:showLegendKey val="0"/>
          <c:showVal val="0"/>
          <c:showCatName val="0"/>
          <c:showSerName val="0"/>
          <c:showPercent val="0"/>
          <c:showBubbleSize val="0"/>
        </c:dLbls>
        <c:gapWidth val="150"/>
        <c:shape val="box"/>
        <c:axId val="371110296"/>
        <c:axId val="371105984"/>
        <c:axId val="0"/>
      </c:bar3DChart>
      <c:catAx>
        <c:axId val="371110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371105984"/>
        <c:crosses val="autoZero"/>
        <c:auto val="1"/>
        <c:lblAlgn val="ctr"/>
        <c:lblOffset val="100"/>
        <c:noMultiLvlLbl val="0"/>
      </c:catAx>
      <c:valAx>
        <c:axId val="37110598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371110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tx1">
          <a:lumMod val="15000"/>
          <a:lumOff val="85000"/>
        </a:schemeClr>
      </a:solidFill>
      <a:round/>
    </a:ln>
    <a:effectLst>
      <a:glow rad="101600">
        <a:schemeClr val="accent6">
          <a:satMod val="175000"/>
          <a:alpha val="40000"/>
        </a:schemeClr>
      </a:glow>
    </a:effectLst>
  </c:spPr>
  <c:txPr>
    <a:bodyPr/>
    <a:lstStyle/>
    <a:p>
      <a:pPr>
        <a:defRPr/>
      </a:pPr>
      <a:endParaRPr lang="pt-B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200" b="1" dirty="0" smtClean="0">
                <a:latin typeface="Arial" panose="020B0604020202020204" pitchFamily="34" charset="0"/>
                <a:cs typeface="Arial" panose="020B0604020202020204" pitchFamily="34" charset="0"/>
              </a:rPr>
              <a:t>Professores </a:t>
            </a:r>
            <a:r>
              <a:rPr lang="pt-BR" sz="1200" b="1" dirty="0">
                <a:latin typeface="Arial" panose="020B0604020202020204" pitchFamily="34" charset="0"/>
                <a:cs typeface="Arial" panose="020B0604020202020204" pitchFamily="34" charset="0"/>
              </a:rPr>
              <a:t>por Grau de Formação e Localização </a:t>
            </a:r>
            <a:r>
              <a:rPr lang="pt-BR" sz="1200" b="1" dirty="0" smtClean="0">
                <a:latin typeface="Arial" panose="020B0604020202020204" pitchFamily="34" charset="0"/>
                <a:cs typeface="Arial" panose="020B0604020202020204" pitchFamily="34" charset="0"/>
              </a:rPr>
              <a:t>– Ceará</a:t>
            </a:r>
          </a:p>
          <a:p>
            <a:pPr>
              <a:defRPr/>
            </a:pPr>
            <a:r>
              <a:rPr lang="pt-BR" sz="1200" b="1" dirty="0" smtClean="0">
                <a:latin typeface="Arial" panose="020B0604020202020204" pitchFamily="34" charset="0"/>
                <a:cs typeface="Arial" panose="020B0604020202020204" pitchFamily="34" charset="0"/>
              </a:rPr>
              <a:t> </a:t>
            </a:r>
            <a:r>
              <a:rPr lang="pt-BR" sz="1200" b="1" dirty="0">
                <a:latin typeface="Arial" panose="020B0604020202020204" pitchFamily="34" charset="0"/>
                <a:cs typeface="Arial" panose="020B0604020202020204" pitchFamily="34" charset="0"/>
              </a:rPr>
              <a:t>2012-2013</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professores!$W$4</c:f>
              <c:strCache>
                <c:ptCount val="1"/>
                <c:pt idx="0">
                  <c:v>Superior Completo</c:v>
                </c:pt>
              </c:strCache>
            </c:strRef>
          </c:tx>
          <c:spPr>
            <a:solidFill>
              <a:schemeClr val="accent1"/>
            </a:solidFill>
            <a:ln>
              <a:noFill/>
            </a:ln>
            <a:effectLst/>
            <a:sp3d/>
          </c:spPr>
          <c:invertIfNegative val="0"/>
          <c:dLbls>
            <c:dLbl>
              <c:idx val="0"/>
              <c:layout>
                <c:manualLayout>
                  <c:x val="0"/>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9.259259259259302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185067526415994E-16"/>
                  <c:y val="-9.25925925925925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925337632079971E-17"/>
                  <c:y val="-9.259259259259258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professores!$U$5:$V$8</c:f>
              <c:multiLvlStrCache>
                <c:ptCount val="4"/>
                <c:lvl>
                  <c:pt idx="0">
                    <c:v>Urbana</c:v>
                  </c:pt>
                  <c:pt idx="1">
                    <c:v>Rural</c:v>
                  </c:pt>
                  <c:pt idx="2">
                    <c:v>Urbana</c:v>
                  </c:pt>
                  <c:pt idx="3">
                    <c:v>Rural</c:v>
                  </c:pt>
                </c:lvl>
                <c:lvl>
                  <c:pt idx="0">
                    <c:v>2012</c:v>
                  </c:pt>
                  <c:pt idx="2">
                    <c:v>2013</c:v>
                  </c:pt>
                </c:lvl>
              </c:multiLvlStrCache>
            </c:multiLvlStrRef>
          </c:cat>
          <c:val>
            <c:numRef>
              <c:f>professores!$W$5:$W$8</c:f>
              <c:numCache>
                <c:formatCode>0.0</c:formatCode>
                <c:ptCount val="4"/>
                <c:pt idx="0">
                  <c:v>82.825258573761573</c:v>
                </c:pt>
                <c:pt idx="1">
                  <c:v>72.860833064255743</c:v>
                </c:pt>
                <c:pt idx="2">
                  <c:v>84.854771784232369</c:v>
                </c:pt>
                <c:pt idx="3">
                  <c:v>75.097695191004064</c:v>
                </c:pt>
              </c:numCache>
            </c:numRef>
          </c:val>
        </c:ser>
        <c:ser>
          <c:idx val="1"/>
          <c:order val="1"/>
          <c:tx>
            <c:strRef>
              <c:f>professores!$X$4</c:f>
              <c:strCache>
                <c:ptCount val="1"/>
                <c:pt idx="0">
                  <c:v>Médio Completo</c:v>
                </c:pt>
              </c:strCache>
            </c:strRef>
          </c:tx>
          <c:spPr>
            <a:solidFill>
              <a:schemeClr val="accent2"/>
            </a:solidFill>
            <a:ln>
              <a:noFill/>
            </a:ln>
            <a:effectLst/>
            <a:sp3d/>
          </c:spPr>
          <c:invertIfNegative val="0"/>
          <c:dLbls>
            <c:dLbl>
              <c:idx val="0"/>
              <c:layout>
                <c:manualLayout>
                  <c:x val="0"/>
                  <c:y val="-9.259259259259343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185067526415994E-16"/>
                  <c:y val="-9.259259259259302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professores!$U$5:$V$8</c:f>
              <c:multiLvlStrCache>
                <c:ptCount val="4"/>
                <c:lvl>
                  <c:pt idx="0">
                    <c:v>Urbana</c:v>
                  </c:pt>
                  <c:pt idx="1">
                    <c:v>Rural</c:v>
                  </c:pt>
                  <c:pt idx="2">
                    <c:v>Urbana</c:v>
                  </c:pt>
                  <c:pt idx="3">
                    <c:v>Rural</c:v>
                  </c:pt>
                </c:lvl>
                <c:lvl>
                  <c:pt idx="0">
                    <c:v>2012</c:v>
                  </c:pt>
                  <c:pt idx="2">
                    <c:v>2013</c:v>
                  </c:pt>
                </c:lvl>
              </c:multiLvlStrCache>
            </c:multiLvlStrRef>
          </c:cat>
          <c:val>
            <c:numRef>
              <c:f>professores!$X$5:$X$8</c:f>
              <c:numCache>
                <c:formatCode>0.0</c:formatCode>
                <c:ptCount val="4"/>
                <c:pt idx="0">
                  <c:v>17.017161848551702</c:v>
                </c:pt>
                <c:pt idx="1">
                  <c:v>26.925250242169842</c:v>
                </c:pt>
                <c:pt idx="2">
                  <c:v>15.026279391424618</c:v>
                </c:pt>
                <c:pt idx="3">
                  <c:v>24.750777573969216</c:v>
                </c:pt>
              </c:numCache>
            </c:numRef>
          </c:val>
        </c:ser>
        <c:ser>
          <c:idx val="2"/>
          <c:order val="2"/>
          <c:tx>
            <c:strRef>
              <c:f>professores!$Y$4</c:f>
              <c:strCache>
                <c:ptCount val="1"/>
                <c:pt idx="0">
                  <c:v>Até Fundamental</c:v>
                </c:pt>
              </c:strCache>
            </c:strRef>
          </c:tx>
          <c:spPr>
            <a:solidFill>
              <a:schemeClr val="accent3"/>
            </a:solidFill>
            <a:ln>
              <a:noFill/>
            </a:ln>
            <a:effectLst/>
            <a:sp3d/>
          </c:spPr>
          <c:invertIfNegative val="0"/>
          <c:dLbls>
            <c:dLbl>
              <c:idx val="0"/>
              <c:layout>
                <c:manualLayout>
                  <c:x val="3.055555555555545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77777777777788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333333333333229E-2"/>
                  <c:y val="-8.4875562720133283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333333333333333E-2"/>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professores!$U$5:$V$8</c:f>
              <c:multiLvlStrCache>
                <c:ptCount val="4"/>
                <c:lvl>
                  <c:pt idx="0">
                    <c:v>Urbana</c:v>
                  </c:pt>
                  <c:pt idx="1">
                    <c:v>Rural</c:v>
                  </c:pt>
                  <c:pt idx="2">
                    <c:v>Urbana</c:v>
                  </c:pt>
                  <c:pt idx="3">
                    <c:v>Rural</c:v>
                  </c:pt>
                </c:lvl>
                <c:lvl>
                  <c:pt idx="0">
                    <c:v>2012</c:v>
                  </c:pt>
                  <c:pt idx="2">
                    <c:v>2013</c:v>
                  </c:pt>
                </c:lvl>
              </c:multiLvlStrCache>
            </c:multiLvlStrRef>
          </c:cat>
          <c:val>
            <c:numRef>
              <c:f>professores!$Y$5:$Y$8</c:f>
              <c:numCache>
                <c:formatCode>0.0</c:formatCode>
                <c:ptCount val="4"/>
                <c:pt idx="0">
                  <c:v>0.15757957768673178</c:v>
                </c:pt>
                <c:pt idx="1">
                  <c:v>0.21391669357442686</c:v>
                </c:pt>
                <c:pt idx="2">
                  <c:v>0.11894882434301522</c:v>
                </c:pt>
                <c:pt idx="3">
                  <c:v>0.15152723502671664</c:v>
                </c:pt>
              </c:numCache>
            </c:numRef>
          </c:val>
        </c:ser>
        <c:dLbls>
          <c:showLegendKey val="0"/>
          <c:showVal val="0"/>
          <c:showCatName val="0"/>
          <c:showSerName val="0"/>
          <c:showPercent val="0"/>
          <c:showBubbleSize val="0"/>
        </c:dLbls>
        <c:gapWidth val="150"/>
        <c:shape val="cylinder"/>
        <c:axId val="371104808"/>
        <c:axId val="371107160"/>
        <c:axId val="0"/>
      </c:bar3DChart>
      <c:catAx>
        <c:axId val="371104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371107160"/>
        <c:crosses val="autoZero"/>
        <c:auto val="1"/>
        <c:lblAlgn val="ctr"/>
        <c:lblOffset val="100"/>
        <c:noMultiLvlLbl val="0"/>
      </c:catAx>
      <c:valAx>
        <c:axId val="37110716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371104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tx1">
          <a:lumMod val="15000"/>
          <a:lumOff val="85000"/>
        </a:schemeClr>
      </a:solidFill>
      <a:round/>
    </a:ln>
    <a:effectLst>
      <a:glow rad="101600">
        <a:schemeClr val="accent6">
          <a:satMod val="175000"/>
          <a:alpha val="40000"/>
        </a:schemeClr>
      </a:glow>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pt-BR" sz="1300" dirty="0">
                <a:latin typeface="Arial" panose="020B0604020202020204" pitchFamily="34" charset="0"/>
                <a:cs typeface="Arial" panose="020B0604020202020204" pitchFamily="34" charset="0"/>
              </a:rPr>
              <a:t>Gráfico 2 - Percentual da população residente segundo a localização do domicílio</a:t>
            </a:r>
            <a:r>
              <a:rPr lang="pt-BR" sz="1300" baseline="0" dirty="0">
                <a:latin typeface="Arial" panose="020B0604020202020204" pitchFamily="34" charset="0"/>
                <a:cs typeface="Arial" panose="020B0604020202020204" pitchFamily="34" charset="0"/>
              </a:rPr>
              <a:t> </a:t>
            </a:r>
            <a:r>
              <a:rPr lang="pt-BR" sz="1300" dirty="0">
                <a:latin typeface="Arial" panose="020B0604020202020204" pitchFamily="34" charset="0"/>
                <a:cs typeface="Arial" panose="020B0604020202020204" pitchFamily="34" charset="0"/>
              </a:rPr>
              <a:t>- Brasil-Nordeste-Ceará - 2004-2012</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'pop urb rur'!$C$31</c:f>
              <c:strCache>
                <c:ptCount val="1"/>
                <c:pt idx="0">
                  <c:v>Urbana</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1.1594202898550725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956521739130435E-3"/>
                  <c:y val="-1.7947252786304227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'pop urb rur'!$A$32:$B$37</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'pop urb rur'!$C$32:$C$37</c:f>
              <c:numCache>
                <c:formatCode>0.0</c:formatCode>
                <c:ptCount val="6"/>
                <c:pt idx="0">
                  <c:v>82.739639699688482</c:v>
                </c:pt>
                <c:pt idx="1">
                  <c:v>84.843829763571108</c:v>
                </c:pt>
                <c:pt idx="2">
                  <c:v>71.550038561040637</c:v>
                </c:pt>
                <c:pt idx="3">
                  <c:v>73.447017544770461</c:v>
                </c:pt>
                <c:pt idx="4">
                  <c:v>76.79095740024141</c:v>
                </c:pt>
                <c:pt idx="5">
                  <c:v>73.429998223582785</c:v>
                </c:pt>
              </c:numCache>
            </c:numRef>
          </c:val>
          <c:shape val="cylinder"/>
        </c:ser>
        <c:ser>
          <c:idx val="1"/>
          <c:order val="1"/>
          <c:tx>
            <c:strRef>
              <c:f>'pop urb rur'!$D$31</c:f>
              <c:strCache>
                <c:ptCount val="1"/>
                <c:pt idx="0">
                  <c:v>Rural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1.8550724637681159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913043478260827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6376811594202047E-3"/>
                  <c:y val="-7.178901114521691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'pop urb rur'!$A$32:$B$37</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'pop urb rur'!$D$32:$D$37</c:f>
              <c:numCache>
                <c:formatCode>0.0</c:formatCode>
                <c:ptCount val="6"/>
                <c:pt idx="0">
                  <c:v>17.260360300311515</c:v>
                </c:pt>
                <c:pt idx="1">
                  <c:v>15.15617023642889</c:v>
                </c:pt>
                <c:pt idx="2">
                  <c:v>28.44996143895936</c:v>
                </c:pt>
                <c:pt idx="3">
                  <c:v>26.552982455229543</c:v>
                </c:pt>
                <c:pt idx="4">
                  <c:v>23.20904259975859</c:v>
                </c:pt>
                <c:pt idx="5">
                  <c:v>26.570001776417218</c:v>
                </c:pt>
              </c:numCache>
            </c:numRef>
          </c:val>
          <c:shape val="cylinder"/>
        </c:ser>
        <c:dLbls>
          <c:showLegendKey val="0"/>
          <c:showVal val="0"/>
          <c:showCatName val="0"/>
          <c:showSerName val="0"/>
          <c:showPercent val="0"/>
          <c:showBubbleSize val="0"/>
        </c:dLbls>
        <c:gapWidth val="65"/>
        <c:shape val="box"/>
        <c:axId val="299275904"/>
        <c:axId val="299275512"/>
        <c:axId val="0"/>
      </c:bar3DChart>
      <c:catAx>
        <c:axId val="2992759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299275512"/>
        <c:crosses val="autoZero"/>
        <c:auto val="1"/>
        <c:lblAlgn val="ctr"/>
        <c:lblOffset val="100"/>
        <c:noMultiLvlLbl val="0"/>
      </c:catAx>
      <c:valAx>
        <c:axId val="29927551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2992759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pt-BR" sz="1200">
                <a:latin typeface="Arial" panose="020B0604020202020204" pitchFamily="34" charset="0"/>
                <a:cs typeface="Arial" panose="020B0604020202020204" pitchFamily="34" charset="0"/>
              </a:rPr>
              <a:t>Gráfoco 3 - Número médio de anos de estudo da população de 15 anos ou mais por localização do domicílio - Brasil, Nordeste e Ceará - 2004-2012</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pt-B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anoest!$C$33</c:f>
              <c:strCache>
                <c:ptCount val="1"/>
                <c:pt idx="0">
                  <c:v>Urbana</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anoest!$A$34:$B$39</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anoest!$C$34:$C$39</c:f>
              <c:numCache>
                <c:formatCode>0.0</c:formatCode>
                <c:ptCount val="6"/>
                <c:pt idx="0">
                  <c:v>7.3663925434398436</c:v>
                </c:pt>
                <c:pt idx="1">
                  <c:v>8.3566592306014051</c:v>
                </c:pt>
                <c:pt idx="2">
                  <c:v>6.3629117957793628</c:v>
                </c:pt>
                <c:pt idx="3">
                  <c:v>7.4745232343029411</c:v>
                </c:pt>
                <c:pt idx="4">
                  <c:v>6.3505494207628814</c:v>
                </c:pt>
                <c:pt idx="5">
                  <c:v>7.4722315015357941</c:v>
                </c:pt>
              </c:numCache>
            </c:numRef>
          </c:val>
          <c:shape val="cylinder"/>
        </c:ser>
        <c:ser>
          <c:idx val="1"/>
          <c:order val="1"/>
          <c:tx>
            <c:strRef>
              <c:f>anoest!$D$33</c:f>
              <c:strCache>
                <c:ptCount val="1"/>
                <c:pt idx="0">
                  <c:v>Rural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1.571268237934900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7340067340067337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anoest!$A$34:$B$39</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anoest!$D$34:$D$39</c:f>
              <c:numCache>
                <c:formatCode>0.0</c:formatCode>
                <c:ptCount val="6"/>
                <c:pt idx="0">
                  <c:v>3.9759000306294339</c:v>
                </c:pt>
                <c:pt idx="1">
                  <c:v>5.0764515047287562</c:v>
                </c:pt>
                <c:pt idx="2">
                  <c:v>3.1209948855439498</c:v>
                </c:pt>
                <c:pt idx="3">
                  <c:v>4.4889410456104519</c:v>
                </c:pt>
                <c:pt idx="4">
                  <c:v>3.2630380174653864</c:v>
                </c:pt>
                <c:pt idx="5">
                  <c:v>4.801860184082547</c:v>
                </c:pt>
              </c:numCache>
            </c:numRef>
          </c:val>
          <c:shape val="cylinder"/>
        </c:ser>
        <c:dLbls>
          <c:showLegendKey val="0"/>
          <c:showVal val="0"/>
          <c:showCatName val="0"/>
          <c:showSerName val="0"/>
          <c:showPercent val="0"/>
          <c:showBubbleSize val="0"/>
        </c:dLbls>
        <c:gapWidth val="65"/>
        <c:shape val="box"/>
        <c:axId val="299275120"/>
        <c:axId val="299277080"/>
        <c:axId val="0"/>
      </c:bar3DChart>
      <c:catAx>
        <c:axId val="2992751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299277080"/>
        <c:crosses val="autoZero"/>
        <c:auto val="1"/>
        <c:lblAlgn val="ctr"/>
        <c:lblOffset val="100"/>
        <c:noMultiLvlLbl val="0"/>
      </c:catAx>
      <c:valAx>
        <c:axId val="29927708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2992751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pt-BR" sz="1200" dirty="0">
                <a:latin typeface="Arial" panose="020B0604020202020204" pitchFamily="34" charset="0"/>
                <a:cs typeface="Arial" panose="020B0604020202020204" pitchFamily="34" charset="0"/>
              </a:rPr>
              <a:t>Gráfico </a:t>
            </a:r>
            <a:r>
              <a:rPr lang="pt-BR" sz="1200" dirty="0" smtClean="0">
                <a:latin typeface="Arial" panose="020B0604020202020204" pitchFamily="34" charset="0"/>
                <a:cs typeface="Arial" panose="020B0604020202020204" pitchFamily="34" charset="0"/>
              </a:rPr>
              <a:t>4 </a:t>
            </a:r>
            <a:r>
              <a:rPr lang="pt-BR" sz="1200" dirty="0">
                <a:latin typeface="Arial" panose="020B0604020202020204" pitchFamily="34" charset="0"/>
                <a:cs typeface="Arial" panose="020B0604020202020204" pitchFamily="34" charset="0"/>
              </a:rPr>
              <a:t>- Taxa de analfabetismo da população de 15 anos ou mais por localização do domicílio - Brasil, Nordeste e Ceará - 2004-2012</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analfa!$C$41</c:f>
              <c:strCache>
                <c:ptCount val="1"/>
                <c:pt idx="0">
                  <c:v>Urbana</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6.4935064935064939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329004329004329E-3"/>
                  <c:y val="7.5561539712251505E-1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0822510822510902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1645021645021644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analfa!$A$42:$B$47</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analfa!$C$42:$C$47</c:f>
              <c:numCache>
                <c:formatCode>0.0</c:formatCode>
                <c:ptCount val="6"/>
                <c:pt idx="0">
                  <c:v>8.7006494553272322</c:v>
                </c:pt>
                <c:pt idx="1">
                  <c:v>6.5741659186373216</c:v>
                </c:pt>
                <c:pt idx="2">
                  <c:v>16.756443310756616</c:v>
                </c:pt>
                <c:pt idx="3">
                  <c:v>13.145848635313859</c:v>
                </c:pt>
                <c:pt idx="4">
                  <c:v>16.960155405941421</c:v>
                </c:pt>
                <c:pt idx="5">
                  <c:v>12.590098194944385</c:v>
                </c:pt>
              </c:numCache>
            </c:numRef>
          </c:val>
          <c:shape val="cylinder"/>
        </c:ser>
        <c:ser>
          <c:idx val="1"/>
          <c:order val="1"/>
          <c:tx>
            <c:strRef>
              <c:f>analfa!$D$41</c:f>
              <c:strCache>
                <c:ptCount val="1"/>
                <c:pt idx="0">
                  <c:v>Rural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6.4935064935064939E-3"/>
                  <c:y val="-7.5561539712251505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493506493506533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658008658008658E-3"/>
                  <c:y val="-3.7780769856125752E-1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6.4935064935064939E-3"/>
                  <c:y val="-3.7780769856125752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analfa!$A$42:$B$47</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analfa!$D$42:$D$47</c:f>
              <c:numCache>
                <c:formatCode>0.0</c:formatCode>
                <c:ptCount val="6"/>
                <c:pt idx="0">
                  <c:v>25.831847241941329</c:v>
                </c:pt>
                <c:pt idx="1">
                  <c:v>21.103034095898725</c:v>
                </c:pt>
                <c:pt idx="2">
                  <c:v>37.726755446018984</c:v>
                </c:pt>
                <c:pt idx="3">
                  <c:v>29.784309416142214</c:v>
                </c:pt>
                <c:pt idx="4">
                  <c:v>38.226684308223192</c:v>
                </c:pt>
                <c:pt idx="5">
                  <c:v>26.898791901107071</c:v>
                </c:pt>
              </c:numCache>
            </c:numRef>
          </c:val>
          <c:shape val="cylinder"/>
        </c:ser>
        <c:dLbls>
          <c:showLegendKey val="0"/>
          <c:showVal val="0"/>
          <c:showCatName val="0"/>
          <c:showSerName val="0"/>
          <c:showPercent val="0"/>
          <c:showBubbleSize val="0"/>
        </c:dLbls>
        <c:gapWidth val="65"/>
        <c:shape val="box"/>
        <c:axId val="299277472"/>
        <c:axId val="299273944"/>
        <c:axId val="0"/>
      </c:bar3DChart>
      <c:catAx>
        <c:axId val="2992774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299273944"/>
        <c:crosses val="autoZero"/>
        <c:auto val="1"/>
        <c:lblAlgn val="ctr"/>
        <c:lblOffset val="100"/>
        <c:noMultiLvlLbl val="0"/>
      </c:catAx>
      <c:valAx>
        <c:axId val="29927394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2992774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r>
              <a:rPr lang="pt-BR" sz="1100">
                <a:latin typeface="Arial" panose="020B0604020202020204" pitchFamily="34" charset="0"/>
                <a:cs typeface="Arial" panose="020B0604020202020204" pitchFamily="34" charset="0"/>
              </a:rPr>
              <a:t>Gráfico 5 - Taxa de frequencia à escola na faixa de 6 a 14 anos por localização do domicílio - Brasil, Nordeste e Ceará - 2004-2012</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pt-B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'freq esc 6 a 14'!$D$34</c:f>
              <c:strCache>
                <c:ptCount val="1"/>
                <c:pt idx="0">
                  <c:v>Urbana</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'freq esc 6 a 14'!$B$35:$C$40</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'freq esc 6 a 14'!$D$35:$D$40</c:f>
              <c:numCache>
                <c:formatCode>0.0</c:formatCode>
                <c:ptCount val="6"/>
                <c:pt idx="0">
                  <c:v>96.762838867594326</c:v>
                </c:pt>
                <c:pt idx="1">
                  <c:v>98.367653801046885</c:v>
                </c:pt>
                <c:pt idx="2">
                  <c:v>96.010304373841308</c:v>
                </c:pt>
                <c:pt idx="3">
                  <c:v>98.251708183409619</c:v>
                </c:pt>
                <c:pt idx="4">
                  <c:v>96.687129672712572</c:v>
                </c:pt>
                <c:pt idx="5">
                  <c:v>98.470892041002017</c:v>
                </c:pt>
              </c:numCache>
            </c:numRef>
          </c:val>
          <c:shape val="cylinder"/>
        </c:ser>
        <c:ser>
          <c:idx val="1"/>
          <c:order val="1"/>
          <c:tx>
            <c:strRef>
              <c:f>'freq esc 6 a 14'!$E$34</c:f>
              <c:strCache>
                <c:ptCount val="1"/>
                <c:pt idx="0">
                  <c:v>Rural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1.5078082929456112E-2"/>
                  <c:y val="-7.2427135589478553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462035541195516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'freq esc 6 a 14'!$B$35:$C$40</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'freq esc 6 a 14'!$E$35:$E$40</c:f>
              <c:numCache>
                <c:formatCode>0.0</c:formatCode>
                <c:ptCount val="6"/>
                <c:pt idx="0">
                  <c:v>93.570932951379959</c:v>
                </c:pt>
                <c:pt idx="1">
                  <c:v>97.710922232229194</c:v>
                </c:pt>
                <c:pt idx="2">
                  <c:v>93.822801080284293</c:v>
                </c:pt>
                <c:pt idx="3">
                  <c:v>97.997785868046321</c:v>
                </c:pt>
                <c:pt idx="4">
                  <c:v>95.56079660695319</c:v>
                </c:pt>
                <c:pt idx="5">
                  <c:v>98.076195808592047</c:v>
                </c:pt>
              </c:numCache>
            </c:numRef>
          </c:val>
          <c:shape val="cylinder"/>
        </c:ser>
        <c:dLbls>
          <c:showLegendKey val="0"/>
          <c:showVal val="0"/>
          <c:showCatName val="0"/>
          <c:showSerName val="0"/>
          <c:showPercent val="0"/>
          <c:showBubbleSize val="0"/>
        </c:dLbls>
        <c:gapWidth val="65"/>
        <c:shape val="box"/>
        <c:axId val="298810368"/>
        <c:axId val="298810760"/>
        <c:axId val="0"/>
      </c:bar3DChart>
      <c:catAx>
        <c:axId val="2988103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298810760"/>
        <c:crosses val="autoZero"/>
        <c:auto val="1"/>
        <c:lblAlgn val="ctr"/>
        <c:lblOffset val="100"/>
        <c:noMultiLvlLbl val="0"/>
      </c:catAx>
      <c:valAx>
        <c:axId val="29881076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2988103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pt-BR" sz="1200">
                <a:latin typeface="Arial" panose="020B0604020202020204" pitchFamily="34" charset="0"/>
                <a:cs typeface="Arial" panose="020B0604020202020204" pitchFamily="34" charset="0"/>
              </a:rPr>
              <a:t>Taxa de frequencia líquida no Ensino Fundamental por localização do domicílio - Brasil, Nordeste e Ceará - 2008-2012</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pt-B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'tx freq liq 6-14 2008-2012 '!$L$42</c:f>
              <c:strCache>
                <c:ptCount val="1"/>
                <c:pt idx="0">
                  <c:v>Urbana</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'tx freq liq 6-14 2008-2012 '!$J$43:$K$48</c:f>
              <c:multiLvlStrCache>
                <c:ptCount val="6"/>
                <c:lvl>
                  <c:pt idx="0">
                    <c:v>2008</c:v>
                  </c:pt>
                  <c:pt idx="1">
                    <c:v>2012</c:v>
                  </c:pt>
                  <c:pt idx="2">
                    <c:v>2008</c:v>
                  </c:pt>
                  <c:pt idx="3">
                    <c:v>2012</c:v>
                  </c:pt>
                  <c:pt idx="4">
                    <c:v>2008</c:v>
                  </c:pt>
                  <c:pt idx="5">
                    <c:v>2012</c:v>
                  </c:pt>
                </c:lvl>
                <c:lvl>
                  <c:pt idx="0">
                    <c:v>Brasil</c:v>
                  </c:pt>
                  <c:pt idx="2">
                    <c:v>Nordeste</c:v>
                  </c:pt>
                  <c:pt idx="4">
                    <c:v>Ceará</c:v>
                  </c:pt>
                </c:lvl>
              </c:multiLvlStrCache>
            </c:multiLvlStrRef>
          </c:cat>
          <c:val>
            <c:numRef>
              <c:f>'tx freq liq 6-14 2008-2012 '!$L$43:$L$48</c:f>
              <c:numCache>
                <c:formatCode>0.0</c:formatCode>
                <c:ptCount val="6"/>
                <c:pt idx="0">
                  <c:v>90.29462351696894</c:v>
                </c:pt>
                <c:pt idx="1">
                  <c:v>92.675381934731718</c:v>
                </c:pt>
                <c:pt idx="2">
                  <c:v>88.991483958644494</c:v>
                </c:pt>
                <c:pt idx="3">
                  <c:v>91.80330881971004</c:v>
                </c:pt>
                <c:pt idx="4">
                  <c:v>91.908745024423695</c:v>
                </c:pt>
                <c:pt idx="5">
                  <c:v>92.631208023688188</c:v>
                </c:pt>
              </c:numCache>
            </c:numRef>
          </c:val>
          <c:shape val="cylinder"/>
        </c:ser>
        <c:ser>
          <c:idx val="1"/>
          <c:order val="1"/>
          <c:tx>
            <c:strRef>
              <c:f>'tx freq liq 6-14 2008-2012 '!$M$42</c:f>
              <c:strCache>
                <c:ptCount val="1"/>
                <c:pt idx="0">
                  <c:v>Rural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2.1897806023755E-2"/>
                  <c:y val="-7.6747723633101087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'tx freq liq 6-14 2008-2012 '!$J$43:$K$48</c:f>
              <c:multiLvlStrCache>
                <c:ptCount val="6"/>
                <c:lvl>
                  <c:pt idx="0">
                    <c:v>2008</c:v>
                  </c:pt>
                  <c:pt idx="1">
                    <c:v>2012</c:v>
                  </c:pt>
                  <c:pt idx="2">
                    <c:v>2008</c:v>
                  </c:pt>
                  <c:pt idx="3">
                    <c:v>2012</c:v>
                  </c:pt>
                  <c:pt idx="4">
                    <c:v>2008</c:v>
                  </c:pt>
                  <c:pt idx="5">
                    <c:v>2012</c:v>
                  </c:pt>
                </c:lvl>
                <c:lvl>
                  <c:pt idx="0">
                    <c:v>Brasil</c:v>
                  </c:pt>
                  <c:pt idx="2">
                    <c:v>Nordeste</c:v>
                  </c:pt>
                  <c:pt idx="4">
                    <c:v>Ceará</c:v>
                  </c:pt>
                </c:lvl>
              </c:multiLvlStrCache>
            </c:multiLvlStrRef>
          </c:cat>
          <c:val>
            <c:numRef>
              <c:f>'tx freq liq 6-14 2008-2012 '!$M$43:$M$48</c:f>
              <c:numCache>
                <c:formatCode>0.0</c:formatCode>
                <c:ptCount val="6"/>
                <c:pt idx="0">
                  <c:v>89.141592877196004</c:v>
                </c:pt>
                <c:pt idx="1">
                  <c:v>92.164620740777693</c:v>
                </c:pt>
                <c:pt idx="2">
                  <c:v>88.811629738168051</c:v>
                </c:pt>
                <c:pt idx="3">
                  <c:v>92.41177761034551</c:v>
                </c:pt>
                <c:pt idx="4">
                  <c:v>91.898242945455252</c:v>
                </c:pt>
                <c:pt idx="5">
                  <c:v>92.884822231062785</c:v>
                </c:pt>
              </c:numCache>
            </c:numRef>
          </c:val>
          <c:shape val="cylinder"/>
        </c:ser>
        <c:dLbls>
          <c:showLegendKey val="0"/>
          <c:showVal val="0"/>
          <c:showCatName val="0"/>
          <c:showSerName val="0"/>
          <c:showPercent val="0"/>
          <c:showBubbleSize val="0"/>
        </c:dLbls>
        <c:gapWidth val="65"/>
        <c:shape val="box"/>
        <c:axId val="345251328"/>
        <c:axId val="345250936"/>
        <c:axId val="0"/>
      </c:bar3DChart>
      <c:catAx>
        <c:axId val="3452513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345250936"/>
        <c:crosses val="autoZero"/>
        <c:auto val="1"/>
        <c:lblAlgn val="ctr"/>
        <c:lblOffset val="100"/>
        <c:noMultiLvlLbl val="0"/>
      </c:catAx>
      <c:valAx>
        <c:axId val="34525093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3452513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pt-BR" sz="1100" dirty="0" smtClean="0">
                <a:latin typeface="Arial" panose="020B0604020202020204" pitchFamily="34" charset="0"/>
                <a:cs typeface="Arial" panose="020B0604020202020204" pitchFamily="34" charset="0"/>
              </a:rPr>
              <a:t>Taxa </a:t>
            </a:r>
            <a:r>
              <a:rPr lang="pt-BR" sz="1100" dirty="0">
                <a:latin typeface="Arial" panose="020B0604020202020204" pitchFamily="34" charset="0"/>
                <a:cs typeface="Arial" panose="020B0604020202020204" pitchFamily="34" charset="0"/>
              </a:rPr>
              <a:t>de frequencia à escola na faixa de 15 a 17 anos por localização do domicílio - Brasil, Nordeste e Ceará - 2004-2012</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pt-B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'freq esc 15 a 17'!$C$31</c:f>
              <c:strCache>
                <c:ptCount val="1"/>
                <c:pt idx="0">
                  <c:v>Urbana</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'freq esc 15 a 17'!$A$32:$B$37</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'freq esc 15 a 17'!$C$32:$C$37</c:f>
              <c:numCache>
                <c:formatCode>0.0</c:formatCode>
                <c:ptCount val="6"/>
                <c:pt idx="0">
                  <c:v>84.184771704019226</c:v>
                </c:pt>
                <c:pt idx="1">
                  <c:v>84.486847290269893</c:v>
                </c:pt>
                <c:pt idx="2">
                  <c:v>82.522966256128925</c:v>
                </c:pt>
                <c:pt idx="3">
                  <c:v>83.381085610627935</c:v>
                </c:pt>
                <c:pt idx="4">
                  <c:v>83.764024748786483</c:v>
                </c:pt>
                <c:pt idx="5">
                  <c:v>86.587719741967092</c:v>
                </c:pt>
              </c:numCache>
            </c:numRef>
          </c:val>
          <c:shape val="cylinder"/>
        </c:ser>
        <c:ser>
          <c:idx val="1"/>
          <c:order val="1"/>
          <c:tx>
            <c:strRef>
              <c:f>'freq esc 15 a 17'!$D$31</c:f>
              <c:strCache>
                <c:ptCount val="1"/>
                <c:pt idx="0">
                  <c:v>Rural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1.946471646556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8661791163899107E-3"/>
                  <c:y val="-7.6747723633101087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'freq esc 15 a 17'!$A$32:$B$37</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'freq esc 15 a 17'!$D$32:$D$37</c:f>
              <c:numCache>
                <c:formatCode>0.0</c:formatCode>
                <c:ptCount val="6"/>
                <c:pt idx="0">
                  <c:v>71.665425554138309</c:v>
                </c:pt>
                <c:pt idx="1">
                  <c:v>82.570939496413345</c:v>
                </c:pt>
                <c:pt idx="2">
                  <c:v>70.62584387219708</c:v>
                </c:pt>
                <c:pt idx="3">
                  <c:v>82.719467749934665</c:v>
                </c:pt>
                <c:pt idx="4">
                  <c:v>67.13638439113484</c:v>
                </c:pt>
                <c:pt idx="5">
                  <c:v>83.692502149319338</c:v>
                </c:pt>
              </c:numCache>
            </c:numRef>
          </c:val>
          <c:shape val="cylinder"/>
        </c:ser>
        <c:dLbls>
          <c:showLegendKey val="0"/>
          <c:showVal val="0"/>
          <c:showCatName val="0"/>
          <c:showSerName val="0"/>
          <c:showPercent val="0"/>
          <c:showBubbleSize val="0"/>
        </c:dLbls>
        <c:gapWidth val="65"/>
        <c:shape val="box"/>
        <c:axId val="345253680"/>
        <c:axId val="345252896"/>
        <c:axId val="0"/>
      </c:bar3DChart>
      <c:catAx>
        <c:axId val="3452536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345252896"/>
        <c:crosses val="autoZero"/>
        <c:auto val="1"/>
        <c:lblAlgn val="ctr"/>
        <c:lblOffset val="100"/>
        <c:noMultiLvlLbl val="0"/>
      </c:catAx>
      <c:valAx>
        <c:axId val="34525289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3452536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pt-BR" sz="1100" b="1" i="0" u="none" strike="noStrike" baseline="0" dirty="0" smtClean="0">
                <a:effectLst/>
                <a:latin typeface="Arial" panose="020B0604020202020204" pitchFamily="34" charset="0"/>
                <a:cs typeface="Arial" panose="020B0604020202020204" pitchFamily="34" charset="0"/>
              </a:rPr>
              <a:t>Taxa </a:t>
            </a:r>
            <a:r>
              <a:rPr lang="pt-BR" sz="1100" b="1" i="0" u="none" strike="noStrike" baseline="0" dirty="0">
                <a:effectLst/>
                <a:latin typeface="Arial" panose="020B0604020202020204" pitchFamily="34" charset="0"/>
                <a:cs typeface="Arial" panose="020B0604020202020204" pitchFamily="34" charset="0"/>
              </a:rPr>
              <a:t>de frequencia líquida no Ensino Médio por localização do domicílio - Brasil, Nordeste e Ceará - 2004-2012</a:t>
            </a:r>
            <a:r>
              <a:rPr lang="pt-BR" sz="1100" b="1" i="0" u="none" strike="noStrike" baseline="0" dirty="0">
                <a:latin typeface="Arial" panose="020B0604020202020204" pitchFamily="34" charset="0"/>
                <a:cs typeface="Arial" panose="020B0604020202020204" pitchFamily="34" charset="0"/>
              </a:rPr>
              <a:t> </a:t>
            </a:r>
            <a:endParaRPr lang="pt-BR" sz="11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pt-B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'tx liq escl 15 a 17'!$N$46</c:f>
              <c:strCache>
                <c:ptCount val="1"/>
                <c:pt idx="0">
                  <c:v>Urbana</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'tx liq escl 15 a 17'!$L$47:$M$52</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'tx liq escl 15 a 17'!$N$47:$N$52</c:f>
              <c:numCache>
                <c:formatCode>0.0</c:formatCode>
                <c:ptCount val="6"/>
                <c:pt idx="0">
                  <c:v>49.994219347621829</c:v>
                </c:pt>
                <c:pt idx="1">
                  <c:v>56.787253589677022</c:v>
                </c:pt>
                <c:pt idx="2">
                  <c:v>35.321435018107508</c:v>
                </c:pt>
                <c:pt idx="3">
                  <c:v>48.134899608028597</c:v>
                </c:pt>
                <c:pt idx="4">
                  <c:v>41.323998181216538</c:v>
                </c:pt>
                <c:pt idx="5">
                  <c:v>55.907840824682985</c:v>
                </c:pt>
              </c:numCache>
            </c:numRef>
          </c:val>
          <c:shape val="cylinder"/>
        </c:ser>
        <c:ser>
          <c:idx val="1"/>
          <c:order val="1"/>
          <c:tx>
            <c:strRef>
              <c:f>'tx liq escl 15 a 17'!$O$46</c:f>
              <c:strCache>
                <c:ptCount val="1"/>
                <c:pt idx="0">
                  <c:v>Rural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1.454545176894263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545451768942591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'tx liq escl 15 a 17'!$L$47:$M$52</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'tx liq escl 15 a 17'!$O$47:$O$52</c:f>
              <c:numCache>
                <c:formatCode>0.0</c:formatCode>
                <c:ptCount val="6"/>
                <c:pt idx="0">
                  <c:v>21.947391574689167</c:v>
                </c:pt>
                <c:pt idx="1">
                  <c:v>41.495141371967215</c:v>
                </c:pt>
                <c:pt idx="2">
                  <c:v>11.691368295538899</c:v>
                </c:pt>
                <c:pt idx="3">
                  <c:v>37.301543204160211</c:v>
                </c:pt>
                <c:pt idx="4">
                  <c:v>13.827403322679219</c:v>
                </c:pt>
                <c:pt idx="5">
                  <c:v>48.534192681496499</c:v>
                </c:pt>
              </c:numCache>
            </c:numRef>
          </c:val>
          <c:shape val="cylinder"/>
        </c:ser>
        <c:dLbls>
          <c:showLegendKey val="0"/>
          <c:showVal val="0"/>
          <c:showCatName val="0"/>
          <c:showSerName val="0"/>
          <c:showPercent val="0"/>
          <c:showBubbleSize val="0"/>
        </c:dLbls>
        <c:gapWidth val="65"/>
        <c:shape val="box"/>
        <c:axId val="345252504"/>
        <c:axId val="345254464"/>
        <c:axId val="0"/>
      </c:bar3DChart>
      <c:catAx>
        <c:axId val="3452525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345254464"/>
        <c:crosses val="autoZero"/>
        <c:auto val="1"/>
        <c:lblAlgn val="ctr"/>
        <c:lblOffset val="100"/>
        <c:noMultiLvlLbl val="0"/>
      </c:catAx>
      <c:valAx>
        <c:axId val="3452544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3452525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r>
              <a:rPr lang="pt-BR" sz="1100" dirty="0" smtClean="0">
                <a:latin typeface="Arial" panose="020B0604020202020204" pitchFamily="34" charset="0"/>
                <a:cs typeface="Arial" panose="020B0604020202020204" pitchFamily="34" charset="0"/>
              </a:rPr>
              <a:t>Taxa </a:t>
            </a:r>
            <a:r>
              <a:rPr lang="pt-BR" sz="1100" dirty="0">
                <a:latin typeface="Arial" panose="020B0604020202020204" pitchFamily="34" charset="0"/>
                <a:cs typeface="Arial" panose="020B0604020202020204" pitchFamily="34" charset="0"/>
              </a:rPr>
              <a:t>de frequência à escola da população de 6 anos de idade segundo a localização do domicílio -Brasil, Nordeste e Ceará- 2004-2012</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pt-BR"/>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'freq esc 6 anos'!$C$51</c:f>
              <c:strCache>
                <c:ptCount val="1"/>
                <c:pt idx="0">
                  <c:v>Urbana</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'freq esc 6 anos'!$A$52:$B$57</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'freq esc 6 anos'!$C$52:$C$57</c:f>
              <c:numCache>
                <c:formatCode>0.0</c:formatCode>
                <c:ptCount val="6"/>
                <c:pt idx="0">
                  <c:v>91.079744925620361</c:v>
                </c:pt>
                <c:pt idx="1">
                  <c:v>96.338282144716288</c:v>
                </c:pt>
                <c:pt idx="2">
                  <c:v>92.325999569555051</c:v>
                </c:pt>
                <c:pt idx="3">
                  <c:v>98.103674023126317</c:v>
                </c:pt>
                <c:pt idx="4">
                  <c:v>92.653173295677419</c:v>
                </c:pt>
                <c:pt idx="5">
                  <c:v>98.600807587566905</c:v>
                </c:pt>
              </c:numCache>
            </c:numRef>
          </c:val>
          <c:shape val="cylinder"/>
        </c:ser>
        <c:ser>
          <c:idx val="1"/>
          <c:order val="1"/>
          <c:tx>
            <c:strRef>
              <c:f>'freq esc 6 anos'!$D$51</c:f>
              <c:strCache>
                <c:ptCount val="1"/>
                <c:pt idx="0">
                  <c:v>Rural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1.9607846500925754E-2"/>
                  <c:y val="4.096262821383265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multiLvlStrRef>
              <c:f>'freq esc 6 anos'!$A$52:$B$57</c:f>
              <c:multiLvlStrCache>
                <c:ptCount val="6"/>
                <c:lvl>
                  <c:pt idx="0">
                    <c:v>2004</c:v>
                  </c:pt>
                  <c:pt idx="1">
                    <c:v>2012</c:v>
                  </c:pt>
                  <c:pt idx="2">
                    <c:v>2004</c:v>
                  </c:pt>
                  <c:pt idx="3">
                    <c:v>2012</c:v>
                  </c:pt>
                  <c:pt idx="4">
                    <c:v>2004</c:v>
                  </c:pt>
                  <c:pt idx="5">
                    <c:v>2012</c:v>
                  </c:pt>
                </c:lvl>
                <c:lvl>
                  <c:pt idx="0">
                    <c:v>Brasil</c:v>
                  </c:pt>
                  <c:pt idx="2">
                    <c:v>Nordeste</c:v>
                  </c:pt>
                  <c:pt idx="4">
                    <c:v>Ceará</c:v>
                  </c:pt>
                </c:lvl>
              </c:multiLvlStrCache>
            </c:multiLvlStrRef>
          </c:cat>
          <c:val>
            <c:numRef>
              <c:f>'freq esc 6 anos'!$D$52:$D$57</c:f>
              <c:numCache>
                <c:formatCode>0.0</c:formatCode>
                <c:ptCount val="6"/>
                <c:pt idx="0">
                  <c:v>78.212546392944134</c:v>
                </c:pt>
                <c:pt idx="1">
                  <c:v>93.548398817006614</c:v>
                </c:pt>
                <c:pt idx="2">
                  <c:v>82.124928338949942</c:v>
                </c:pt>
                <c:pt idx="3">
                  <c:v>96.434377409999527</c:v>
                </c:pt>
                <c:pt idx="4">
                  <c:v>86.228739588009375</c:v>
                </c:pt>
                <c:pt idx="5">
                  <c:v>97.310578040790446</c:v>
                </c:pt>
              </c:numCache>
            </c:numRef>
          </c:val>
          <c:shape val="cylinder"/>
        </c:ser>
        <c:dLbls>
          <c:showLegendKey val="0"/>
          <c:showVal val="0"/>
          <c:showCatName val="0"/>
          <c:showSerName val="0"/>
          <c:showPercent val="0"/>
          <c:showBubbleSize val="0"/>
        </c:dLbls>
        <c:gapWidth val="65"/>
        <c:shape val="box"/>
        <c:axId val="300346472"/>
        <c:axId val="348548568"/>
        <c:axId val="0"/>
      </c:bar3DChart>
      <c:catAx>
        <c:axId val="3003464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348548568"/>
        <c:crosses val="autoZero"/>
        <c:auto val="1"/>
        <c:lblAlgn val="ctr"/>
        <c:lblOffset val="100"/>
        <c:noMultiLvlLbl val="0"/>
      </c:catAx>
      <c:valAx>
        <c:axId val="34854856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crossAx val="3003464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pt-BR"/>
        </a:p>
      </c:txPr>
    </c:legend>
    <c:plotVisOnly val="1"/>
    <c:dispBlanksAs val="gap"/>
    <c:showDLblsOverMax val="0"/>
  </c:chart>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0.021</cdr:x>
      <cdr:y>0.07556</cdr:y>
    </cdr:from>
    <cdr:to>
      <cdr:x>0.10662</cdr:x>
      <cdr:y>0.15725</cdr:y>
    </cdr:to>
    <cdr:sp macro="" textlink="">
      <cdr:nvSpPr>
        <cdr:cNvPr id="2" name="CaixaDeTexto 1"/>
        <cdr:cNvSpPr txBox="1"/>
      </cdr:nvSpPr>
      <cdr:spPr>
        <a:xfrm xmlns:a="http://schemas.openxmlformats.org/drawingml/2006/main">
          <a:off x="108813" y="235705"/>
          <a:ext cx="443636" cy="2548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a:t>
          </a:r>
        </a:p>
      </cdr:txBody>
    </cdr:sp>
  </cdr:relSizeAnchor>
</c:userShapes>
</file>

<file path=ppt/drawings/drawing2.xml><?xml version="1.0" encoding="utf-8"?>
<c:userShapes xmlns:c="http://schemas.openxmlformats.org/drawingml/2006/chart">
  <cdr:relSizeAnchor xmlns:cdr="http://schemas.openxmlformats.org/drawingml/2006/chartDrawing">
    <cdr:from>
      <cdr:x>0.02737</cdr:x>
      <cdr:y>0.13658</cdr:y>
    </cdr:from>
    <cdr:to>
      <cdr:x>0.10584</cdr:x>
      <cdr:y>0.23391</cdr:y>
    </cdr:to>
    <cdr:sp macro="" textlink="">
      <cdr:nvSpPr>
        <cdr:cNvPr id="2" name="CaixaDeTexto 1"/>
        <cdr:cNvSpPr txBox="1"/>
      </cdr:nvSpPr>
      <cdr:spPr>
        <a:xfrm xmlns:a="http://schemas.openxmlformats.org/drawingml/2006/main">
          <a:off x="142876" y="414337"/>
          <a:ext cx="40957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800">
              <a:latin typeface="Arial" panose="020B0604020202020204" pitchFamily="34" charset="0"/>
              <a:cs typeface="Arial" panose="020B0604020202020204" pitchFamily="34" charset="0"/>
            </a:rPr>
            <a:t>(%)</a:t>
          </a:r>
        </a:p>
      </cdr:txBody>
    </cdr:sp>
  </cdr:relSizeAnchor>
  <cdr:relSizeAnchor xmlns:cdr="http://schemas.openxmlformats.org/drawingml/2006/chartDrawing">
    <cdr:from>
      <cdr:x>0.04544</cdr:x>
      <cdr:y>0.91679</cdr:y>
    </cdr:from>
    <cdr:to>
      <cdr:x>0.37113</cdr:x>
      <cdr:y>0.98285</cdr:y>
    </cdr:to>
    <cdr:sp macro="" textlink="">
      <cdr:nvSpPr>
        <cdr:cNvPr id="3" name="CaixaDeTexto 2"/>
        <cdr:cNvSpPr txBox="1"/>
      </cdr:nvSpPr>
      <cdr:spPr>
        <a:xfrm xmlns:a="http://schemas.openxmlformats.org/drawingml/2006/main">
          <a:off x="237186" y="2859868"/>
          <a:ext cx="1700011" cy="2060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90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0.01709</cdr:x>
      <cdr:y>0.09367</cdr:y>
    </cdr:from>
    <cdr:to>
      <cdr:x>0.0834</cdr:x>
      <cdr:y>0.17323</cdr:y>
    </cdr:to>
    <cdr:sp macro="" textlink="">
      <cdr:nvSpPr>
        <cdr:cNvPr id="2" name="CaixaDeTexto 1"/>
        <cdr:cNvSpPr txBox="1"/>
      </cdr:nvSpPr>
      <cdr:spPr>
        <a:xfrm xmlns:a="http://schemas.openxmlformats.org/drawingml/2006/main">
          <a:off x="106878" y="308093"/>
          <a:ext cx="414802" cy="2617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800" dirty="0">
              <a:latin typeface="Arial" panose="020B0604020202020204" pitchFamily="34" charset="0"/>
              <a:cs typeface="Arial" panose="020B0604020202020204" pitchFamily="34" charset="0"/>
            </a:rPr>
            <a:t>(%)</a:t>
          </a:r>
        </a:p>
      </cdr:txBody>
    </cdr:sp>
  </cdr:relSizeAnchor>
  <cdr:relSizeAnchor xmlns:cdr="http://schemas.openxmlformats.org/drawingml/2006/chartDrawing">
    <cdr:from>
      <cdr:x>0.02982</cdr:x>
      <cdr:y>0.94584</cdr:y>
    </cdr:from>
    <cdr:to>
      <cdr:x>0.3241</cdr:x>
      <cdr:y>1</cdr:y>
    </cdr:to>
    <cdr:sp macro="" textlink="">
      <cdr:nvSpPr>
        <cdr:cNvPr id="3" name="CaixaDeTexto 2"/>
        <cdr:cNvSpPr txBox="1"/>
      </cdr:nvSpPr>
      <cdr:spPr>
        <a:xfrm xmlns:a="http://schemas.openxmlformats.org/drawingml/2006/main">
          <a:off x="186542" y="3111120"/>
          <a:ext cx="1840676" cy="1781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0.04122</cdr:x>
      <cdr:y>0.91335</cdr:y>
    </cdr:from>
    <cdr:to>
      <cdr:x>0.28234</cdr:x>
      <cdr:y>0.98556</cdr:y>
    </cdr:to>
    <cdr:sp macro="" textlink="">
      <cdr:nvSpPr>
        <cdr:cNvPr id="4" name="CaixaDeTexto 3"/>
        <cdr:cNvSpPr txBox="1"/>
      </cdr:nvSpPr>
      <cdr:spPr>
        <a:xfrm xmlns:a="http://schemas.openxmlformats.org/drawingml/2006/main">
          <a:off x="257794" y="3004242"/>
          <a:ext cx="1508166" cy="2375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0.05071</cdr:x>
      <cdr:y>0.89891</cdr:y>
    </cdr:from>
    <cdr:to>
      <cdr:x>0.26145</cdr:x>
      <cdr:y>0.98755</cdr:y>
    </cdr:to>
    <cdr:sp macro="" textlink="">
      <cdr:nvSpPr>
        <cdr:cNvPr id="6" name="CaixaDeTexto 5"/>
        <cdr:cNvSpPr txBox="1"/>
      </cdr:nvSpPr>
      <cdr:spPr>
        <a:xfrm xmlns:a="http://schemas.openxmlformats.org/drawingml/2006/main">
          <a:off x="317171" y="2956741"/>
          <a:ext cx="1318161" cy="291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0.02606</cdr:x>
      <cdr:y>0.1061</cdr:y>
    </cdr:from>
    <cdr:to>
      <cdr:x>0.10424</cdr:x>
      <cdr:y>0.1992</cdr:y>
    </cdr:to>
    <cdr:sp macro="" textlink="">
      <cdr:nvSpPr>
        <cdr:cNvPr id="2" name="CaixaDeTexto 1"/>
        <cdr:cNvSpPr txBox="1"/>
      </cdr:nvSpPr>
      <cdr:spPr>
        <a:xfrm xmlns:a="http://schemas.openxmlformats.org/drawingml/2006/main">
          <a:off x="139004" y="336540"/>
          <a:ext cx="417012" cy="2952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800">
              <a:latin typeface="Arial" panose="020B0604020202020204" pitchFamily="34" charset="0"/>
              <a:cs typeface="Arial" panose="020B0604020202020204" pitchFamily="34" charset="0"/>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0.021</cdr:x>
      <cdr:y>0.07556</cdr:y>
    </cdr:from>
    <cdr:to>
      <cdr:x>0.10662</cdr:x>
      <cdr:y>0.15725</cdr:y>
    </cdr:to>
    <cdr:sp macro="" textlink="">
      <cdr:nvSpPr>
        <cdr:cNvPr id="2" name="CaixaDeTexto 1"/>
        <cdr:cNvSpPr txBox="1"/>
      </cdr:nvSpPr>
      <cdr:spPr>
        <a:xfrm xmlns:a="http://schemas.openxmlformats.org/drawingml/2006/main">
          <a:off x="108813" y="235705"/>
          <a:ext cx="443636" cy="2548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a:t>
          </a:r>
        </a:p>
      </cdr:txBody>
    </cdr:sp>
  </cdr:relSizeAnchor>
</c:userShapes>
</file>

<file path=ppt/drawings/drawing6.xml><?xml version="1.0" encoding="utf-8"?>
<c:userShapes xmlns:c="http://schemas.openxmlformats.org/drawingml/2006/chart">
  <cdr:relSizeAnchor xmlns:cdr="http://schemas.openxmlformats.org/drawingml/2006/chartDrawing">
    <cdr:from>
      <cdr:x>0.021</cdr:x>
      <cdr:y>0.07556</cdr:y>
    </cdr:from>
    <cdr:to>
      <cdr:x>0.10662</cdr:x>
      <cdr:y>0.15725</cdr:y>
    </cdr:to>
    <cdr:sp macro="" textlink="">
      <cdr:nvSpPr>
        <cdr:cNvPr id="2" name="CaixaDeTexto 1"/>
        <cdr:cNvSpPr txBox="1"/>
      </cdr:nvSpPr>
      <cdr:spPr>
        <a:xfrm xmlns:a="http://schemas.openxmlformats.org/drawingml/2006/main">
          <a:off x="108813" y="235705"/>
          <a:ext cx="443636" cy="2548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a:t>
          </a:r>
        </a:p>
      </cdr:txBody>
    </cdr:sp>
  </cdr:relSizeAnchor>
</c:userShapes>
</file>

<file path=ppt/drawings/drawing7.xml><?xml version="1.0" encoding="utf-8"?>
<c:userShapes xmlns:c="http://schemas.openxmlformats.org/drawingml/2006/chart">
  <cdr:relSizeAnchor xmlns:cdr="http://schemas.openxmlformats.org/drawingml/2006/chartDrawing">
    <cdr:from>
      <cdr:x>0.021</cdr:x>
      <cdr:y>0.07556</cdr:y>
    </cdr:from>
    <cdr:to>
      <cdr:x>0.10662</cdr:x>
      <cdr:y>0.15725</cdr:y>
    </cdr:to>
    <cdr:sp macro="" textlink="">
      <cdr:nvSpPr>
        <cdr:cNvPr id="2" name="CaixaDeTexto 1"/>
        <cdr:cNvSpPr txBox="1"/>
      </cdr:nvSpPr>
      <cdr:spPr>
        <a:xfrm xmlns:a="http://schemas.openxmlformats.org/drawingml/2006/main">
          <a:off x="108813" y="235705"/>
          <a:ext cx="443636" cy="2548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a:t>
          </a:r>
        </a:p>
      </cdr:txBody>
    </cdr:sp>
  </cdr:relSizeAnchor>
</c:userShapes>
</file>

<file path=ppt/drawings/drawing8.xml><?xml version="1.0" encoding="utf-8"?>
<c:userShapes xmlns:c="http://schemas.openxmlformats.org/drawingml/2006/chart">
  <cdr:relSizeAnchor xmlns:cdr="http://schemas.openxmlformats.org/drawingml/2006/chartDrawing">
    <cdr:from>
      <cdr:x>0.021</cdr:x>
      <cdr:y>0.07556</cdr:y>
    </cdr:from>
    <cdr:to>
      <cdr:x>0.10662</cdr:x>
      <cdr:y>0.15725</cdr:y>
    </cdr:to>
    <cdr:sp macro="" textlink="">
      <cdr:nvSpPr>
        <cdr:cNvPr id="2" name="CaixaDeTexto 1"/>
        <cdr:cNvSpPr txBox="1"/>
      </cdr:nvSpPr>
      <cdr:spPr>
        <a:xfrm xmlns:a="http://schemas.openxmlformats.org/drawingml/2006/main">
          <a:off x="108813" y="235705"/>
          <a:ext cx="443636" cy="2548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a:t>
          </a:r>
        </a:p>
      </cdr:txBody>
    </cdr:sp>
  </cdr:relSizeAnchor>
</c:userShapes>
</file>

<file path=ppt/drawings/drawing9.xml><?xml version="1.0" encoding="utf-8"?>
<c:userShapes xmlns:c="http://schemas.openxmlformats.org/drawingml/2006/chart">
  <cdr:relSizeAnchor xmlns:cdr="http://schemas.openxmlformats.org/drawingml/2006/chartDrawing">
    <cdr:from>
      <cdr:x>0.03509</cdr:x>
      <cdr:y>0.91278</cdr:y>
    </cdr:from>
    <cdr:to>
      <cdr:x>0.25439</cdr:x>
      <cdr:y>0.97594</cdr:y>
    </cdr:to>
    <cdr:sp macro="" textlink="">
      <cdr:nvSpPr>
        <cdr:cNvPr id="2" name="CaixaDeTexto 1"/>
        <cdr:cNvSpPr txBox="1"/>
      </cdr:nvSpPr>
      <cdr:spPr>
        <a:xfrm xmlns:a="http://schemas.openxmlformats.org/drawingml/2006/main">
          <a:off x="190500" y="2890839"/>
          <a:ext cx="119062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a:t>Fonte:</a:t>
          </a:r>
          <a:r>
            <a:rPr lang="pt-BR" sz="1100" baseline="0"/>
            <a:t> MEC/Inep</a:t>
          </a:r>
          <a:endParaRPr lang="pt-BR" sz="11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t-PT" smtClean="0"/>
              <a:t>Clique para editar o estilo</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 name="Date Placeholder 3"/>
          <p:cNvSpPr>
            <a:spLocks noGrp="1"/>
          </p:cNvSpPr>
          <p:nvPr>
            <p:ph type="dt" sz="half" idx="10"/>
          </p:nvPr>
        </p:nvSpPr>
        <p:spPr/>
        <p:txBody>
          <a:bodyPr/>
          <a:lstStyle/>
          <a:p>
            <a:fld id="{9ECDF830-756F-4399-960E-FD3397D02B14}" type="datetimeFigureOut">
              <a:rPr lang="pt-BR" smtClean="0"/>
              <a:t>10/11/2014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BF47E1-367D-41BB-8ABB-D5A686FC0659}" type="slidenum">
              <a:rPr lang="pt-BR" smtClean="0"/>
              <a:t>‹nº›</a:t>
            </a:fld>
            <a:endParaRPr lang="pt-BR"/>
          </a:p>
        </p:txBody>
      </p:sp>
    </p:spTree>
    <p:extLst>
      <p:ext uri="{BB962C8B-B14F-4D97-AF65-F5344CB8AC3E}">
        <p14:creationId xmlns:p14="http://schemas.microsoft.com/office/powerpoint/2010/main" val="335780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t-PT" smtClean="0"/>
              <a:t>Clique para editar o estilo</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9ECDF830-756F-4399-960E-FD3397D02B14}" type="datetimeFigureOut">
              <a:rPr lang="pt-BR" smtClean="0"/>
              <a:t>10/11/2014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BF47E1-367D-41BB-8ABB-D5A686FC0659}" type="slidenum">
              <a:rPr lang="pt-BR" smtClean="0"/>
              <a:t>‹nº›</a:t>
            </a:fld>
            <a:endParaRPr lang="pt-BR"/>
          </a:p>
        </p:txBody>
      </p:sp>
    </p:spTree>
    <p:extLst>
      <p:ext uri="{BB962C8B-B14F-4D97-AF65-F5344CB8AC3E}">
        <p14:creationId xmlns:p14="http://schemas.microsoft.com/office/powerpoint/2010/main" val="422192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PT" smtClean="0"/>
              <a:t>Clique para editar o estilo</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smtClean="0"/>
              <a:t>Clique para editar os estilos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9ECDF830-756F-4399-960E-FD3397D02B14}" type="datetimeFigureOut">
              <a:rPr lang="pt-BR" smtClean="0"/>
              <a:t>10/11/2014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BF47E1-367D-41BB-8ABB-D5A686FC0659}" type="slidenum">
              <a:rPr lang="pt-BR" smtClean="0"/>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8461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t-PT" smtClean="0"/>
              <a:t>Clique para editar o estilo</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9ECDF830-756F-4399-960E-FD3397D02B14}" type="datetimeFigureOut">
              <a:rPr lang="pt-BR" smtClean="0"/>
              <a:t>10/11/2014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BF47E1-367D-41BB-8ABB-D5A686FC0659}" type="slidenum">
              <a:rPr lang="pt-BR" smtClean="0"/>
              <a:t>‹nº›</a:t>
            </a:fld>
            <a:endParaRPr lang="pt-BR"/>
          </a:p>
        </p:txBody>
      </p:sp>
    </p:spTree>
    <p:extLst>
      <p:ext uri="{BB962C8B-B14F-4D97-AF65-F5344CB8AC3E}">
        <p14:creationId xmlns:p14="http://schemas.microsoft.com/office/powerpoint/2010/main" val="2616372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PT" smtClean="0"/>
              <a:t>Clique para editar o estilo</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smtClean="0"/>
              <a:t>Clique para editar os estilos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9ECDF830-756F-4399-960E-FD3397D02B14}" type="datetimeFigureOut">
              <a:rPr lang="pt-BR" smtClean="0"/>
              <a:t>10/11/2014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BF47E1-367D-41BB-8ABB-D5A686FC0659}" type="slidenum">
              <a:rPr lang="pt-BR" smtClean="0"/>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2779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t-PT" smtClean="0"/>
              <a:t>Clique para editar o estilo</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smtClean="0"/>
              <a:t>Clique para editar os estilos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9ECDF830-756F-4399-960E-FD3397D02B14}" type="datetimeFigureOut">
              <a:rPr lang="pt-BR" smtClean="0"/>
              <a:t>10/11/2014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BF47E1-367D-41BB-8ABB-D5A686FC0659}" type="slidenum">
              <a:rPr lang="pt-BR" smtClean="0"/>
              <a:t>‹nº›</a:t>
            </a:fld>
            <a:endParaRPr lang="pt-BR"/>
          </a:p>
        </p:txBody>
      </p:sp>
    </p:spTree>
    <p:extLst>
      <p:ext uri="{BB962C8B-B14F-4D97-AF65-F5344CB8AC3E}">
        <p14:creationId xmlns:p14="http://schemas.microsoft.com/office/powerpoint/2010/main" val="1377320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9ECDF830-756F-4399-960E-FD3397D02B14}" type="datetimeFigureOut">
              <a:rPr lang="pt-BR" smtClean="0"/>
              <a:t>10/11/2014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BF47E1-367D-41BB-8ABB-D5A686FC0659}" type="slidenum">
              <a:rPr lang="pt-BR" smtClean="0"/>
              <a:t>‹nº›</a:t>
            </a:fld>
            <a:endParaRPr lang="pt-BR"/>
          </a:p>
        </p:txBody>
      </p:sp>
    </p:spTree>
    <p:extLst>
      <p:ext uri="{BB962C8B-B14F-4D97-AF65-F5344CB8AC3E}">
        <p14:creationId xmlns:p14="http://schemas.microsoft.com/office/powerpoint/2010/main" val="1040862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t-PT" smtClean="0"/>
              <a:t>Clique para editar o estilo</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9ECDF830-756F-4399-960E-FD3397D02B14}" type="datetimeFigureOut">
              <a:rPr lang="pt-BR" smtClean="0"/>
              <a:t>10/11/2014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BF47E1-367D-41BB-8ABB-D5A686FC0659}" type="slidenum">
              <a:rPr lang="pt-BR" smtClean="0"/>
              <a:t>‹nº›</a:t>
            </a:fld>
            <a:endParaRPr lang="pt-BR"/>
          </a:p>
        </p:txBody>
      </p:sp>
    </p:spTree>
    <p:extLst>
      <p:ext uri="{BB962C8B-B14F-4D97-AF65-F5344CB8AC3E}">
        <p14:creationId xmlns:p14="http://schemas.microsoft.com/office/powerpoint/2010/main" val="129298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9ECDF830-756F-4399-960E-FD3397D02B14}" type="datetimeFigureOut">
              <a:rPr lang="pt-BR" smtClean="0"/>
              <a:t>10/11/2014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BF47E1-367D-41BB-8ABB-D5A686FC0659}" type="slidenum">
              <a:rPr lang="pt-BR" smtClean="0"/>
              <a:t>‹nº›</a:t>
            </a:fld>
            <a:endParaRPr lang="pt-BR"/>
          </a:p>
        </p:txBody>
      </p:sp>
    </p:spTree>
    <p:extLst>
      <p:ext uri="{BB962C8B-B14F-4D97-AF65-F5344CB8AC3E}">
        <p14:creationId xmlns:p14="http://schemas.microsoft.com/office/powerpoint/2010/main" val="297272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t-PT" smtClean="0"/>
              <a:t>Clique para editar o estilo</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9ECDF830-756F-4399-960E-FD3397D02B14}" type="datetimeFigureOut">
              <a:rPr lang="pt-BR" smtClean="0"/>
              <a:t>10/11/2014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BF47E1-367D-41BB-8ABB-D5A686FC0659}" type="slidenum">
              <a:rPr lang="pt-BR" smtClean="0"/>
              <a:t>‹nº›</a:t>
            </a:fld>
            <a:endParaRPr lang="pt-BR"/>
          </a:p>
        </p:txBody>
      </p:sp>
    </p:spTree>
    <p:extLst>
      <p:ext uri="{BB962C8B-B14F-4D97-AF65-F5344CB8AC3E}">
        <p14:creationId xmlns:p14="http://schemas.microsoft.com/office/powerpoint/2010/main" val="1656060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t-PT" smtClean="0"/>
              <a:t>Clique para editar o estilo</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9ECDF830-756F-4399-960E-FD3397D02B14}" type="datetimeFigureOut">
              <a:rPr lang="pt-BR" smtClean="0"/>
              <a:t>10/11/2014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BF47E1-367D-41BB-8ABB-D5A686FC0659}" type="slidenum">
              <a:rPr lang="pt-BR" smtClean="0"/>
              <a:t>‹nº›</a:t>
            </a:fld>
            <a:endParaRPr lang="pt-BR"/>
          </a:p>
        </p:txBody>
      </p:sp>
    </p:spTree>
    <p:extLst>
      <p:ext uri="{BB962C8B-B14F-4D97-AF65-F5344CB8AC3E}">
        <p14:creationId xmlns:p14="http://schemas.microsoft.com/office/powerpoint/2010/main" val="158163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t-PT" smtClean="0"/>
              <a:t>Clique para editar o estilo</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9ECDF830-756F-4399-960E-FD3397D02B14}" type="datetimeFigureOut">
              <a:rPr lang="pt-BR" smtClean="0"/>
              <a:t>10/11/2014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ABF47E1-367D-41BB-8ABB-D5A686FC0659}" type="slidenum">
              <a:rPr lang="pt-BR" smtClean="0"/>
              <a:t>‹nº›</a:t>
            </a:fld>
            <a:endParaRPr lang="pt-BR"/>
          </a:p>
        </p:txBody>
      </p:sp>
    </p:spTree>
    <p:extLst>
      <p:ext uri="{BB962C8B-B14F-4D97-AF65-F5344CB8AC3E}">
        <p14:creationId xmlns:p14="http://schemas.microsoft.com/office/powerpoint/2010/main" val="116084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9ECDF830-756F-4399-960E-FD3397D02B14}" type="datetimeFigureOut">
              <a:rPr lang="pt-BR" smtClean="0"/>
              <a:t>10/11/2014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ABF47E1-367D-41BB-8ABB-D5A686FC0659}" type="slidenum">
              <a:rPr lang="pt-BR" smtClean="0"/>
              <a:t>‹nº›</a:t>
            </a:fld>
            <a:endParaRPr lang="pt-BR"/>
          </a:p>
        </p:txBody>
      </p:sp>
    </p:spTree>
    <p:extLst>
      <p:ext uri="{BB962C8B-B14F-4D97-AF65-F5344CB8AC3E}">
        <p14:creationId xmlns:p14="http://schemas.microsoft.com/office/powerpoint/2010/main" val="249736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DF830-756F-4399-960E-FD3397D02B14}" type="datetimeFigureOut">
              <a:rPr lang="pt-BR" smtClean="0"/>
              <a:t>10/11/2014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ABF47E1-367D-41BB-8ABB-D5A686FC0659}" type="slidenum">
              <a:rPr lang="pt-BR" smtClean="0"/>
              <a:t>‹nº›</a:t>
            </a:fld>
            <a:endParaRPr lang="pt-BR"/>
          </a:p>
        </p:txBody>
      </p:sp>
    </p:spTree>
    <p:extLst>
      <p:ext uri="{BB962C8B-B14F-4D97-AF65-F5344CB8AC3E}">
        <p14:creationId xmlns:p14="http://schemas.microsoft.com/office/powerpoint/2010/main" val="157769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t-PT" smtClean="0"/>
              <a:t>Clique para editar o estilo</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Clique para editar os estilos</a:t>
            </a:r>
          </a:p>
        </p:txBody>
      </p:sp>
      <p:sp>
        <p:nvSpPr>
          <p:cNvPr id="5" name="Date Placeholder 4"/>
          <p:cNvSpPr>
            <a:spLocks noGrp="1"/>
          </p:cNvSpPr>
          <p:nvPr>
            <p:ph type="dt" sz="half" idx="10"/>
          </p:nvPr>
        </p:nvSpPr>
        <p:spPr/>
        <p:txBody>
          <a:bodyPr/>
          <a:lstStyle/>
          <a:p>
            <a:fld id="{9ECDF830-756F-4399-960E-FD3397D02B14}" type="datetimeFigureOut">
              <a:rPr lang="pt-BR" smtClean="0"/>
              <a:t>10/11/2014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BF47E1-367D-41BB-8ABB-D5A686FC0659}" type="slidenum">
              <a:rPr lang="pt-BR" smtClean="0"/>
              <a:t>‹nº›</a:t>
            </a:fld>
            <a:endParaRPr lang="pt-BR"/>
          </a:p>
        </p:txBody>
      </p:sp>
    </p:spTree>
    <p:extLst>
      <p:ext uri="{BB962C8B-B14F-4D97-AF65-F5344CB8AC3E}">
        <p14:creationId xmlns:p14="http://schemas.microsoft.com/office/powerpoint/2010/main" val="91813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9ECDF830-756F-4399-960E-FD3397D02B14}" type="datetimeFigureOut">
              <a:rPr lang="pt-BR" smtClean="0"/>
              <a:t>10/11/2014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BF47E1-367D-41BB-8ABB-D5A686FC0659}" type="slidenum">
              <a:rPr lang="pt-BR" smtClean="0"/>
              <a:t>‹nº›</a:t>
            </a:fld>
            <a:endParaRPr lang="pt-BR"/>
          </a:p>
        </p:txBody>
      </p:sp>
    </p:spTree>
    <p:extLst>
      <p:ext uri="{BB962C8B-B14F-4D97-AF65-F5344CB8AC3E}">
        <p14:creationId xmlns:p14="http://schemas.microsoft.com/office/powerpoint/2010/main" val="281230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t-PT" smtClean="0"/>
              <a:t>Clique para editar o estilo</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CDF830-756F-4399-960E-FD3397D02B14}" type="datetimeFigureOut">
              <a:rPr lang="pt-BR" smtClean="0"/>
              <a:t>10/11/2014</a:t>
            </a:fld>
            <a:endParaRPr lang="pt-B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ABF47E1-367D-41BB-8ABB-D5A686FC0659}" type="slidenum">
              <a:rPr lang="pt-BR" smtClean="0"/>
              <a:t>‹nº›</a:t>
            </a:fld>
            <a:endParaRPr lang="pt-BR"/>
          </a:p>
        </p:txBody>
      </p:sp>
    </p:spTree>
    <p:extLst>
      <p:ext uri="{BB962C8B-B14F-4D97-AF65-F5344CB8AC3E}">
        <p14:creationId xmlns:p14="http://schemas.microsoft.com/office/powerpoint/2010/main" val="240369624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annuzuia.gosson@seduc.ce.gov.br" TargetMode="External"/><Relationship Id="rId2" Type="http://schemas.openxmlformats.org/officeDocument/2006/relationships/hyperlink" Target="mailto:angelal@seduc.ce.gov.b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smtClean="0"/>
              <a:t>Panorama da Educação Rural no Estado do Ceará</a:t>
            </a:r>
            <a:endParaRPr lang="pt-BR" dirty="0"/>
          </a:p>
        </p:txBody>
      </p:sp>
    </p:spTree>
    <p:extLst>
      <p:ext uri="{BB962C8B-B14F-4D97-AF65-F5344CB8AC3E}">
        <p14:creationId xmlns:p14="http://schemas.microsoft.com/office/powerpoint/2010/main" val="706949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311" y="134775"/>
            <a:ext cx="6745989" cy="477794"/>
          </a:xfrm>
        </p:spPr>
        <p:txBody>
          <a:bodyPr>
            <a:normAutofit fontScale="90000"/>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O Acesso à Educação</a:t>
            </a:r>
            <a:endParaRPr lang="pt-BR" sz="2600" dirty="0">
              <a:solidFill>
                <a:schemeClr val="accent1">
                  <a:lumMod val="50000"/>
                </a:schemeClr>
              </a:solidFill>
              <a:latin typeface="Arial" panose="020B0604020202020204" pitchFamily="34" charset="0"/>
              <a:cs typeface="Arial" panose="020B0604020202020204" pitchFamily="34" charset="0"/>
            </a:endParaRPr>
          </a:p>
        </p:txBody>
      </p:sp>
      <p:sp>
        <p:nvSpPr>
          <p:cNvPr id="5" name="CaixaDeTexto 4"/>
          <p:cNvSpPr txBox="1"/>
          <p:nvPr/>
        </p:nvSpPr>
        <p:spPr>
          <a:xfrm>
            <a:off x="394699" y="4252995"/>
            <a:ext cx="6409212" cy="2308324"/>
          </a:xfrm>
          <a:prstGeom prst="rect">
            <a:avLst/>
          </a:prstGeom>
          <a:noFill/>
          <a:ln w="28575">
            <a:noFill/>
          </a:ln>
        </p:spPr>
        <p:txBody>
          <a:bodyPr wrap="square" rtlCol="0">
            <a:spAutoFit/>
          </a:bodyPr>
          <a:lstStyle/>
          <a:p>
            <a:pPr marL="285750" indent="-285750" algn="just">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Em </a:t>
            </a:r>
            <a:r>
              <a:rPr lang="pt-BR" sz="1200" dirty="0">
                <a:latin typeface="Arial" panose="020B0604020202020204" pitchFamily="34" charset="0"/>
                <a:cs typeface="Arial" panose="020B0604020202020204" pitchFamily="34" charset="0"/>
              </a:rPr>
              <a:t>2004 tinha-se no Brasil apenas 44,7% dos jovens de 15 a 17 anos cursando o ensino médio, embora 81,8% deles frequentassem escola</a:t>
            </a:r>
            <a:r>
              <a:rPr lang="pt-BR" sz="12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Nordeste e Ceará apresentavam quadro ainda pior, com taxas iguais a 28,2% e 34,4% respectivamente, </a:t>
            </a:r>
            <a:r>
              <a:rPr lang="pt-BR" sz="1200" dirty="0" smtClean="0">
                <a:latin typeface="Arial" panose="020B0604020202020204" pitchFamily="34" charset="0"/>
                <a:cs typeface="Arial" panose="020B0604020202020204" pitchFamily="34" charset="0"/>
              </a:rPr>
              <a:t>tendo </a:t>
            </a:r>
            <a:r>
              <a:rPr lang="pt-BR" sz="1200" dirty="0">
                <a:latin typeface="Arial" panose="020B0604020202020204" pitchFamily="34" charset="0"/>
                <a:cs typeface="Arial" panose="020B0604020202020204" pitchFamily="34" charset="0"/>
              </a:rPr>
              <a:t>78,9% e 79,6% de seus jovens de 15 a 17 anos frequentando </a:t>
            </a:r>
            <a:r>
              <a:rPr lang="pt-BR" sz="1200" dirty="0" smtClean="0">
                <a:latin typeface="Arial" panose="020B0604020202020204" pitchFamily="34" charset="0"/>
                <a:cs typeface="Arial" panose="020B0604020202020204" pitchFamily="34" charset="0"/>
              </a:rPr>
              <a:t>escola. </a:t>
            </a:r>
          </a:p>
          <a:p>
            <a:pPr marL="285750" indent="-285750" algn="just">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Avanços </a:t>
            </a:r>
            <a:r>
              <a:rPr lang="pt-BR" sz="1200" dirty="0">
                <a:latin typeface="Arial" panose="020B0604020202020204" pitchFamily="34" charset="0"/>
                <a:cs typeface="Arial" panose="020B0604020202020204" pitchFamily="34" charset="0"/>
              </a:rPr>
              <a:t>são observados no ano de 2012, notadamente no Nordeste e Ceará onde as taxas passaram para 44,9% e 53,6%, respectivamente</a:t>
            </a:r>
            <a:r>
              <a:rPr lang="pt-BR" sz="12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As </a:t>
            </a:r>
            <a:r>
              <a:rPr lang="pt-BR" sz="1200" dirty="0">
                <a:latin typeface="Arial" panose="020B0604020202020204" pitchFamily="34" charset="0"/>
                <a:cs typeface="Arial" panose="020B0604020202020204" pitchFamily="34" charset="0"/>
              </a:rPr>
              <a:t>diferenças entre as taxas de frequência líquida no ensino médio da zona urbana e rural são significativas e mais acentuadas em 2004, onde somente 13,8% desses jovens residentes na zona rural frequentavam ensino médio no Ceará. </a:t>
            </a:r>
            <a:endParaRPr lang="pt-BR" sz="12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Os </a:t>
            </a:r>
            <a:r>
              <a:rPr lang="pt-BR" sz="1200" dirty="0">
                <a:latin typeface="Arial" panose="020B0604020202020204" pitchFamily="34" charset="0"/>
                <a:cs typeface="Arial" panose="020B0604020202020204" pitchFamily="34" charset="0"/>
              </a:rPr>
              <a:t>resultados </a:t>
            </a:r>
            <a:r>
              <a:rPr lang="pt-BR" sz="1200" dirty="0" smtClean="0">
                <a:latin typeface="Arial" panose="020B0604020202020204" pitchFamily="34" charset="0"/>
                <a:cs typeface="Arial" panose="020B0604020202020204" pitchFamily="34" charset="0"/>
              </a:rPr>
              <a:t>apresentam melhoras </a:t>
            </a:r>
            <a:r>
              <a:rPr lang="pt-BR" sz="1200" dirty="0">
                <a:latin typeface="Arial" panose="020B0604020202020204" pitchFamily="34" charset="0"/>
                <a:cs typeface="Arial" panose="020B0604020202020204" pitchFamily="34" charset="0"/>
              </a:rPr>
              <a:t>em 2012</a:t>
            </a:r>
            <a:r>
              <a:rPr lang="pt-BR" sz="1200" dirty="0" smtClean="0">
                <a:latin typeface="Arial" panose="020B0604020202020204" pitchFamily="34" charset="0"/>
                <a:cs typeface="Arial" panose="020B0604020202020204" pitchFamily="34" charset="0"/>
              </a:rPr>
              <a:t>,</a:t>
            </a:r>
            <a:r>
              <a:rPr lang="pt-BR" sz="1200" dirty="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mas tinha -</a:t>
            </a:r>
            <a:r>
              <a:rPr lang="pt-BR" sz="1200" dirty="0">
                <a:latin typeface="Arial" panose="020B0604020202020204" pitchFamily="34" charset="0"/>
                <a:cs typeface="Arial" panose="020B0604020202020204" pitchFamily="34" charset="0"/>
              </a:rPr>
              <a:t>se ainda, menos da metade dos jovens de 15 a 17 </a:t>
            </a:r>
            <a:r>
              <a:rPr lang="pt-BR" sz="1200" dirty="0" smtClean="0">
                <a:latin typeface="Arial" panose="020B0604020202020204" pitchFamily="34" charset="0"/>
                <a:cs typeface="Arial" panose="020B0604020202020204" pitchFamily="34" charset="0"/>
              </a:rPr>
              <a:t>anos da </a:t>
            </a:r>
            <a:r>
              <a:rPr lang="pt-BR" sz="1200" dirty="0">
                <a:latin typeface="Arial" panose="020B0604020202020204" pitchFamily="34" charset="0"/>
                <a:cs typeface="Arial" panose="020B0604020202020204" pitchFamily="34" charset="0"/>
              </a:rPr>
              <a:t>zona rural do Ceará cursando o ensino médio.</a:t>
            </a:r>
          </a:p>
        </p:txBody>
      </p:sp>
      <p:graphicFrame>
        <p:nvGraphicFramePr>
          <p:cNvPr id="7" name="Gráfico 6"/>
          <p:cNvGraphicFramePr>
            <a:graphicFrameLocks/>
          </p:cNvGraphicFramePr>
          <p:nvPr>
            <p:extLst>
              <p:ext uri="{D42A27DB-BD31-4B8C-83A1-F6EECF244321}">
                <p14:modId xmlns:p14="http://schemas.microsoft.com/office/powerpoint/2010/main" val="642819724"/>
              </p:ext>
            </p:extLst>
          </p:nvPr>
        </p:nvGraphicFramePr>
        <p:xfrm>
          <a:off x="442850" y="722626"/>
          <a:ext cx="5945071" cy="3231188"/>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579549" y="3696237"/>
            <a:ext cx="1056068" cy="231820"/>
          </a:xfrm>
          <a:prstGeom prst="rect">
            <a:avLst/>
          </a:prstGeom>
          <a:noFill/>
        </p:spPr>
        <p:txBody>
          <a:bodyPr wrap="square" rtlCol="0">
            <a:spAutoFit/>
          </a:bodyPr>
          <a:lstStyle/>
          <a:p>
            <a:r>
              <a:rPr lang="pt-BR" sz="900" dirty="0">
                <a:latin typeface="Arial" panose="020B0604020202020204" pitchFamily="34" charset="0"/>
                <a:cs typeface="Arial" panose="020B0604020202020204" pitchFamily="34" charset="0"/>
              </a:rPr>
              <a:t>IBGE/PNAD</a:t>
            </a:r>
          </a:p>
        </p:txBody>
      </p:sp>
    </p:spTree>
    <p:extLst>
      <p:ext uri="{BB962C8B-B14F-4D97-AF65-F5344CB8AC3E}">
        <p14:creationId xmlns:p14="http://schemas.microsoft.com/office/powerpoint/2010/main" val="2124435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699" y="366595"/>
            <a:ext cx="4912359" cy="650836"/>
          </a:xfrm>
        </p:spPr>
        <p:txBody>
          <a:bodyPr>
            <a:normAutofit/>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A Qualidade do Ensino</a:t>
            </a:r>
            <a:endParaRPr lang="pt-BR" sz="2600" dirty="0">
              <a:solidFill>
                <a:schemeClr val="accent1">
                  <a:lumMod val="50000"/>
                </a:schemeClr>
              </a:solidFill>
              <a:latin typeface="Arial" panose="020B0604020202020204" pitchFamily="34" charset="0"/>
              <a:cs typeface="Arial" panose="020B0604020202020204" pitchFamily="34" charset="0"/>
            </a:endParaRPr>
          </a:p>
        </p:txBody>
      </p:sp>
      <p:sp>
        <p:nvSpPr>
          <p:cNvPr id="5" name="CaixaDeTexto 4"/>
          <p:cNvSpPr txBox="1"/>
          <p:nvPr/>
        </p:nvSpPr>
        <p:spPr>
          <a:xfrm>
            <a:off x="759854" y="1494072"/>
            <a:ext cx="5679308" cy="1446550"/>
          </a:xfrm>
          <a:prstGeom prst="rect">
            <a:avLst/>
          </a:prstGeom>
          <a:solidFill>
            <a:schemeClr val="accent1">
              <a:lumMod val="20000"/>
              <a:lumOff val="80000"/>
            </a:schemeClr>
          </a:solidFill>
          <a:ln w="28575">
            <a:noFill/>
          </a:ln>
        </p:spPr>
        <p:txBody>
          <a:bodyPr wrap="square" rtlCol="0">
            <a:spAutoFit/>
          </a:bodyPr>
          <a:lstStyle/>
          <a:p>
            <a:pPr algn="just"/>
            <a:r>
              <a:rPr lang="pt-BR" sz="2000" dirty="0">
                <a:latin typeface="Arial" panose="020B0604020202020204" pitchFamily="34" charset="0"/>
                <a:ea typeface="Times New Roman" panose="02020603050405020304" pitchFamily="18" charset="0"/>
              </a:rPr>
              <a:t> </a:t>
            </a:r>
            <a:r>
              <a:rPr lang="pt-BR" sz="1200" i="1" dirty="0">
                <a:latin typeface="Arial" panose="020B0604020202020204" pitchFamily="34" charset="0"/>
                <a:ea typeface="Times New Roman" panose="02020603050405020304" pitchFamily="18" charset="0"/>
              </a:rPr>
              <a:t>“</a:t>
            </a:r>
            <a:r>
              <a:rPr lang="pt-BR" sz="1400" i="1" dirty="0">
                <a:latin typeface="Arial" panose="020B0604020202020204" pitchFamily="34" charset="0"/>
                <a:ea typeface="Times New Roman" panose="02020603050405020304" pitchFamily="18" charset="0"/>
              </a:rPr>
              <a:t>Numa educação emancipadora, o sentido de “qualidade” precisa ser decorrente do desenvolvimento das relações sociais (políticas, econômicas e culturais) contextualizadas e sua gestão deve contribuir para o fortalecimento da escola pública, construindo uma relação efetiva entre democratização e qualidade</a:t>
            </a:r>
            <a:r>
              <a:rPr lang="pt-BR" sz="1400" i="1" dirty="0" smtClean="0">
                <a:latin typeface="Arial" panose="020B0604020202020204" pitchFamily="34" charset="0"/>
                <a:ea typeface="Times New Roman" panose="02020603050405020304" pitchFamily="18" charset="0"/>
              </a:rPr>
              <a:t>”. </a:t>
            </a:r>
          </a:p>
          <a:p>
            <a:pPr algn="just"/>
            <a:r>
              <a:rPr lang="pt-BR" sz="1200" dirty="0" smtClean="0">
                <a:latin typeface="Arial" panose="020B0604020202020204" pitchFamily="34" charset="0"/>
                <a:cs typeface="Arial" panose="020B0604020202020204" pitchFamily="34" charset="0"/>
              </a:rPr>
              <a:t>(</a:t>
            </a:r>
            <a:r>
              <a:rPr lang="pt-BR" sz="1200" b="1" i="1" dirty="0">
                <a:latin typeface="Arial" panose="020B0604020202020204" pitchFamily="34" charset="0"/>
                <a:cs typeface="Arial" panose="020B0604020202020204" pitchFamily="34" charset="0"/>
              </a:rPr>
              <a:t>Ignez Pinto Navarro</a:t>
            </a:r>
            <a:r>
              <a:rPr lang="pt-BR" sz="1200" dirty="0" smtClean="0">
                <a:latin typeface="Arial" panose="020B0604020202020204" pitchFamily="34" charset="0"/>
                <a:cs typeface="Arial" panose="020B0604020202020204" pitchFamily="34" charset="0"/>
              </a:rPr>
              <a:t>)</a:t>
            </a:r>
            <a:endParaRPr lang="pt-BR" sz="1200" i="1" dirty="0" smtClean="0">
              <a:latin typeface="Arial" panose="020B0604020202020204" pitchFamily="34" charset="0"/>
              <a:ea typeface="Times New Roman" panose="02020603050405020304" pitchFamily="18" charset="0"/>
            </a:endParaRPr>
          </a:p>
        </p:txBody>
      </p:sp>
      <p:sp>
        <p:nvSpPr>
          <p:cNvPr id="3" name="CaixaDeTexto 2"/>
          <p:cNvSpPr txBox="1"/>
          <p:nvPr/>
        </p:nvSpPr>
        <p:spPr>
          <a:xfrm>
            <a:off x="759854" y="3739235"/>
            <a:ext cx="5692461" cy="1169551"/>
          </a:xfrm>
          <a:prstGeom prst="rect">
            <a:avLst/>
          </a:prstGeom>
          <a:noFill/>
          <a:ln w="28575">
            <a:solidFill>
              <a:schemeClr val="accent2">
                <a:lumMod val="75000"/>
              </a:schemeClr>
            </a:solidFill>
          </a:ln>
        </p:spPr>
        <p:txBody>
          <a:bodyPr wrap="square" rtlCol="0">
            <a:spAutoFit/>
          </a:bodyPr>
          <a:lstStyle/>
          <a:p>
            <a:pPr algn="just"/>
            <a:r>
              <a:rPr lang="pt-BR" sz="1400" dirty="0">
                <a:latin typeface="Arial" panose="020B0604020202020204" pitchFamily="34" charset="0"/>
                <a:cs typeface="Arial" panose="020B0604020202020204" pitchFamily="34" charset="0"/>
              </a:rPr>
              <a:t>No Brasil, a qualidade do ensino tem sido colocada de três formas distintas: qualidade determinada pelo acesso à educação; acompanhamento do fluxo da educação básica ao longo dos níveis de ensino; e por meio de generalização de sistemas de avaliação baseados em testes padronizados. </a:t>
            </a:r>
          </a:p>
        </p:txBody>
      </p:sp>
    </p:spTree>
    <p:extLst>
      <p:ext uri="{BB962C8B-B14F-4D97-AF65-F5344CB8AC3E}">
        <p14:creationId xmlns:p14="http://schemas.microsoft.com/office/powerpoint/2010/main" val="2093048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699" y="366595"/>
            <a:ext cx="6611408" cy="483411"/>
          </a:xfrm>
        </p:spPr>
        <p:txBody>
          <a:bodyPr>
            <a:normAutofit fontScale="90000"/>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A Qualidade do Ensino: </a:t>
            </a:r>
            <a:r>
              <a:rPr lang="pt-BR" sz="2000" dirty="0" smtClean="0">
                <a:solidFill>
                  <a:schemeClr val="accent1">
                    <a:lumMod val="50000"/>
                  </a:schemeClr>
                </a:solidFill>
                <a:latin typeface="Arial" panose="020B0604020202020204" pitchFamily="34" charset="0"/>
                <a:cs typeface="Arial" panose="020B0604020202020204" pitchFamily="34" charset="0"/>
              </a:rPr>
              <a:t>O Fluxo da Educação Básica</a:t>
            </a:r>
            <a:endParaRPr lang="pt-BR" sz="2000" dirty="0">
              <a:solidFill>
                <a:schemeClr val="accent1">
                  <a:lumMod val="50000"/>
                </a:schemeClr>
              </a:solidFill>
              <a:latin typeface="Arial" panose="020B0604020202020204" pitchFamily="34" charset="0"/>
              <a:cs typeface="Arial" panose="020B0604020202020204" pitchFamily="34" charset="0"/>
            </a:endParaRPr>
          </a:p>
        </p:txBody>
      </p:sp>
      <p:sp>
        <p:nvSpPr>
          <p:cNvPr id="4" name="CaixaDeTexto 3"/>
          <p:cNvSpPr txBox="1"/>
          <p:nvPr/>
        </p:nvSpPr>
        <p:spPr>
          <a:xfrm>
            <a:off x="725383" y="1017431"/>
            <a:ext cx="5950039" cy="1169551"/>
          </a:xfrm>
          <a:prstGeom prst="rect">
            <a:avLst/>
          </a:prstGeom>
          <a:noFill/>
        </p:spPr>
        <p:txBody>
          <a:bodyPr wrap="square" rtlCol="0">
            <a:spAutoFit/>
          </a:bodyPr>
          <a:lstStyle/>
          <a:p>
            <a:r>
              <a:rPr lang="pt-BR" sz="1400" dirty="0">
                <a:latin typeface="Arial" panose="020B0604020202020204" pitchFamily="34" charset="0"/>
                <a:cs typeface="Arial" panose="020B0604020202020204" pitchFamily="34" charset="0"/>
              </a:rPr>
              <a:t>As idades limites no fluxo da educação básica são: Com seis anos frequentando escola; aos 12, com pelo menos as séries iniciais do ensino fundamental concluído; aos 16 anos tendo pelo menos o ensino fundamental; e aos 19, com pelo menos o ensino médio concluído, ou seja, fechando o ciclo da educação básica</a:t>
            </a:r>
            <a:r>
              <a:rPr lang="pt-BR" sz="1400" dirty="0" smtClean="0">
                <a:latin typeface="Arial" panose="020B0604020202020204" pitchFamily="34" charset="0"/>
                <a:cs typeface="Arial" panose="020B0604020202020204" pitchFamily="34" charset="0"/>
              </a:rPr>
              <a:t>.</a:t>
            </a:r>
            <a:endParaRPr lang="pt-BR" dirty="0"/>
          </a:p>
        </p:txBody>
      </p:sp>
      <p:sp>
        <p:nvSpPr>
          <p:cNvPr id="6" name="CaixaDeTexto 5"/>
          <p:cNvSpPr txBox="1"/>
          <p:nvPr/>
        </p:nvSpPr>
        <p:spPr>
          <a:xfrm>
            <a:off x="953037" y="2446986"/>
            <a:ext cx="2691684" cy="338554"/>
          </a:xfrm>
          <a:prstGeom prst="rect">
            <a:avLst/>
          </a:prstGeom>
          <a:noFill/>
        </p:spPr>
        <p:txBody>
          <a:bodyPr wrap="square" rtlCol="0">
            <a:spAutoFit/>
          </a:bodyPr>
          <a:lstStyle/>
          <a:p>
            <a:r>
              <a:rPr lang="pt-BR" sz="1600" b="1" dirty="0">
                <a:effectLst>
                  <a:outerShdw blurRad="38100" dist="19050" dir="2700000" algn="tl">
                    <a:schemeClr val="dk1">
                      <a:alpha val="40000"/>
                    </a:schemeClr>
                  </a:outerShdw>
                </a:effectLst>
                <a:latin typeface="Arial" panose="020B0604020202020204" pitchFamily="34" charset="0"/>
                <a:cs typeface="Arial" panose="020B0604020202020204" pitchFamily="34" charset="0"/>
              </a:rPr>
              <a:t>Crianças de 6 anos</a:t>
            </a:r>
            <a:endParaRPr lang="pt-BR" sz="1600" dirty="0">
              <a:latin typeface="Arial" panose="020B0604020202020204" pitchFamily="34" charset="0"/>
              <a:cs typeface="Arial" panose="020B0604020202020204" pitchFamily="34" charset="0"/>
            </a:endParaRPr>
          </a:p>
        </p:txBody>
      </p:sp>
      <p:sp>
        <p:nvSpPr>
          <p:cNvPr id="7" name="CaixaDeTexto 6"/>
          <p:cNvSpPr txBox="1"/>
          <p:nvPr/>
        </p:nvSpPr>
        <p:spPr>
          <a:xfrm>
            <a:off x="826331" y="3045544"/>
            <a:ext cx="5636780" cy="2523768"/>
          </a:xfrm>
          <a:prstGeom prst="rect">
            <a:avLst/>
          </a:prstGeom>
          <a:noFill/>
        </p:spPr>
        <p:txBody>
          <a:bodyPr wrap="square" rtlCol="0">
            <a:spAutoFit/>
          </a:bodyPr>
          <a:lstStyle/>
          <a:p>
            <a:pPr marL="285750" indent="-285750" algn="just">
              <a:buFont typeface="Wingdings" panose="05000000000000000000" pitchFamily="2" charset="2"/>
              <a:buChar char="Ø"/>
            </a:pPr>
            <a:r>
              <a:rPr lang="pt-BR" sz="1300" dirty="0">
                <a:latin typeface="Arial" panose="020B0604020202020204" pitchFamily="34" charset="0"/>
                <a:cs typeface="Arial" panose="020B0604020202020204" pitchFamily="34" charset="0"/>
              </a:rPr>
              <a:t>O sistema educacional brasileiro tem como obrigatoriedade constitucional assegurar que todas as crianças, aos seis anos de idade, ingressem no ensino fundamental e exige a frequência escolar para todos aqueles na faixa de 6 a 14 anos</a:t>
            </a:r>
            <a:r>
              <a:rPr lang="pt-BR" sz="1300" dirty="0" smtClean="0">
                <a:latin typeface="Arial" panose="020B0604020202020204" pitchFamily="34" charset="0"/>
                <a:cs typeface="Arial" panose="020B0604020202020204" pitchFamily="34" charset="0"/>
              </a:rPr>
              <a:t>.</a:t>
            </a:r>
          </a:p>
          <a:p>
            <a:pPr algn="just"/>
            <a:r>
              <a:rPr lang="pt-BR" sz="1300" dirty="0" smtClean="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Ø"/>
            </a:pPr>
            <a:r>
              <a:rPr lang="pt-BR" sz="1300" dirty="0" smtClean="0">
                <a:latin typeface="Arial" panose="020B0604020202020204" pitchFamily="34" charset="0"/>
                <a:cs typeface="Arial" panose="020B0604020202020204" pitchFamily="34" charset="0"/>
              </a:rPr>
              <a:t>O </a:t>
            </a:r>
            <a:r>
              <a:rPr lang="pt-BR" sz="1300" dirty="0">
                <a:latin typeface="Arial" panose="020B0604020202020204" pitchFamily="34" charset="0"/>
                <a:cs typeface="Arial" panose="020B0604020202020204" pitchFamily="34" charset="0"/>
              </a:rPr>
              <a:t>acesso à escola das crianças com seis anos de idade, em 2012 está quase universal, onde no Brasil tinha-se 95,8% destas crianças frequentando escola e no Nordeste e Ceará, 97,6% e 98,2% </a:t>
            </a:r>
            <a:r>
              <a:rPr lang="pt-BR" sz="1300" dirty="0" smtClean="0">
                <a:latin typeface="Arial" panose="020B0604020202020204" pitchFamily="34" charset="0"/>
                <a:cs typeface="Arial" panose="020B0604020202020204" pitchFamily="34" charset="0"/>
              </a:rPr>
              <a:t>respectivamente.</a:t>
            </a:r>
          </a:p>
          <a:p>
            <a:pPr algn="just"/>
            <a:endParaRPr lang="pt-BR" sz="13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pt-BR" sz="1300" dirty="0">
                <a:latin typeface="Arial" panose="020B0604020202020204" pitchFamily="34" charset="0"/>
                <a:cs typeface="Arial" panose="020B0604020202020204" pitchFamily="34" charset="0"/>
              </a:rPr>
              <a:t>Mesmo considerando a localização do domicílio ainda são elevados os percentuais de frequência à escola, notadamente no ano de 2012. </a:t>
            </a:r>
          </a:p>
        </p:txBody>
      </p:sp>
    </p:spTree>
    <p:extLst>
      <p:ext uri="{BB962C8B-B14F-4D97-AF65-F5344CB8AC3E}">
        <p14:creationId xmlns:p14="http://schemas.microsoft.com/office/powerpoint/2010/main" val="1767125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699" y="366595"/>
            <a:ext cx="6611408" cy="483411"/>
          </a:xfrm>
        </p:spPr>
        <p:txBody>
          <a:bodyPr>
            <a:normAutofit fontScale="90000"/>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A Qualidade do Ensino: </a:t>
            </a:r>
            <a:r>
              <a:rPr lang="pt-BR" sz="2000" dirty="0" smtClean="0">
                <a:solidFill>
                  <a:schemeClr val="accent1">
                    <a:lumMod val="50000"/>
                  </a:schemeClr>
                </a:solidFill>
                <a:latin typeface="Arial" panose="020B0604020202020204" pitchFamily="34" charset="0"/>
                <a:cs typeface="Arial" panose="020B0604020202020204" pitchFamily="34" charset="0"/>
              </a:rPr>
              <a:t>O Fluxo da Educação Básica</a:t>
            </a:r>
            <a:endParaRPr lang="pt-BR" sz="200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740324242"/>
              </p:ext>
            </p:extLst>
          </p:nvPr>
        </p:nvGraphicFramePr>
        <p:xfrm>
          <a:off x="485373" y="1075755"/>
          <a:ext cx="6610886" cy="3135637"/>
        </p:xfrm>
        <a:graphic>
          <a:graphicData uri="http://schemas.openxmlformats.org/drawingml/2006/chart">
            <c:chart xmlns:c="http://schemas.openxmlformats.org/drawingml/2006/chart" xmlns:r="http://schemas.openxmlformats.org/officeDocument/2006/relationships" r:id="rId2"/>
          </a:graphicData>
        </a:graphic>
      </p:graphicFrame>
      <p:sp>
        <p:nvSpPr>
          <p:cNvPr id="9" name="CaixaDeTexto 8"/>
          <p:cNvSpPr txBox="1"/>
          <p:nvPr/>
        </p:nvSpPr>
        <p:spPr>
          <a:xfrm>
            <a:off x="394699" y="4435699"/>
            <a:ext cx="7282543" cy="1077218"/>
          </a:xfrm>
          <a:prstGeom prst="rect">
            <a:avLst/>
          </a:prstGeom>
          <a:noFill/>
        </p:spPr>
        <p:txBody>
          <a:bodyPr wrap="square" rtlCol="0">
            <a:spAutoFit/>
          </a:bodyPr>
          <a:lstStyle/>
          <a:p>
            <a:pPr algn="just"/>
            <a:r>
              <a:rPr lang="pt-BR" sz="1400" b="1" dirty="0" smtClean="0">
                <a:latin typeface="Arial" panose="020B0604020202020204" pitchFamily="34" charset="0"/>
                <a:cs typeface="Arial" panose="020B0604020202020204" pitchFamily="34" charset="0"/>
              </a:rPr>
              <a:t>Zona Rural: </a:t>
            </a:r>
            <a:r>
              <a:rPr lang="pt-BR" sz="1200" dirty="0">
                <a:latin typeface="Arial" panose="020B0604020202020204" pitchFamily="34" charset="0"/>
                <a:ea typeface="Times New Roman" panose="02020603050405020304" pitchFamily="18" charset="0"/>
              </a:rPr>
              <a:t>há um salto quantitativo para a taxa no período 2004 a 2012, quando a frequência escolar das crianças de 6 anos passou, no Brasil, de 78,2% para 93,5%. No Ceará a diferença é menor, de 86,2% em 2004 para 97,3% em 2012. </a:t>
            </a:r>
            <a:endParaRPr lang="pt-BR" sz="1200" dirty="0" smtClean="0">
              <a:latin typeface="Arial" panose="020B0604020202020204" pitchFamily="34" charset="0"/>
              <a:ea typeface="Times New Roman" panose="02020603050405020304" pitchFamily="18" charset="0"/>
            </a:endParaRPr>
          </a:p>
          <a:p>
            <a:pPr algn="just"/>
            <a:r>
              <a:rPr lang="pt-BR" sz="1400" b="1" dirty="0" smtClean="0">
                <a:latin typeface="Arial" panose="020B0604020202020204" pitchFamily="34" charset="0"/>
                <a:cs typeface="Arial" panose="020B0604020202020204" pitchFamily="34" charset="0"/>
              </a:rPr>
              <a:t>Zona Urbana: </a:t>
            </a:r>
            <a:r>
              <a:rPr lang="pt-BR" sz="1200" dirty="0" smtClean="0">
                <a:latin typeface="Arial" panose="020B0604020202020204" pitchFamily="34" charset="0"/>
                <a:ea typeface="Times New Roman" panose="02020603050405020304" pitchFamily="18" charset="0"/>
              </a:rPr>
              <a:t>já </a:t>
            </a:r>
            <a:r>
              <a:rPr lang="pt-BR" sz="1200" dirty="0">
                <a:latin typeface="Arial" panose="020B0604020202020204" pitchFamily="34" charset="0"/>
                <a:ea typeface="Times New Roman" panose="02020603050405020304" pitchFamily="18" charset="0"/>
              </a:rPr>
              <a:t>havia registro em 2004, de 91,1% das crianças, nesta idade, frequentando escola, passando a 96,3% em 2012, no Brasil e de 92,7% para 98,6% no Ceará.</a:t>
            </a:r>
            <a:endParaRPr lang="pt-BR" sz="1200" dirty="0">
              <a:latin typeface="Arial" panose="020B0604020202020204" pitchFamily="34" charset="0"/>
              <a:cs typeface="Arial" panose="020B0604020202020204" pitchFamily="34" charset="0"/>
            </a:endParaRPr>
          </a:p>
        </p:txBody>
      </p:sp>
      <p:sp>
        <p:nvSpPr>
          <p:cNvPr id="3" name="CaixaDeTexto 2"/>
          <p:cNvSpPr txBox="1"/>
          <p:nvPr/>
        </p:nvSpPr>
        <p:spPr>
          <a:xfrm>
            <a:off x="515155" y="5684703"/>
            <a:ext cx="6194738" cy="741853"/>
          </a:xfrm>
          <a:prstGeom prst="rect">
            <a:avLst/>
          </a:prstGeom>
          <a:noFill/>
          <a:ln w="28575">
            <a:solidFill>
              <a:schemeClr val="accent2">
                <a:lumMod val="75000"/>
              </a:schemeClr>
            </a:solidFill>
          </a:ln>
        </p:spPr>
        <p:txBody>
          <a:bodyPr wrap="square" rtlCol="0">
            <a:spAutoFit/>
          </a:bodyPr>
          <a:lstStyle/>
          <a:p>
            <a:pPr algn="just"/>
            <a:r>
              <a:rPr lang="pt-BR" sz="1400" dirty="0">
                <a:latin typeface="Arial" panose="020B0604020202020204" pitchFamily="34" charset="0"/>
                <a:cs typeface="Arial" panose="020B0604020202020204" pitchFamily="34" charset="0"/>
              </a:rPr>
              <a:t>Apesar dessa conquista ser louvável é preciso que os alunos alcancem os níveis mais avançados da escolaridade básica e obtenham a aprendizagem adequada aos anos de estudo acumulados</a:t>
            </a:r>
            <a:r>
              <a:rPr lang="pt-BR" sz="1400" dirty="0" smtClean="0">
                <a:latin typeface="Arial" panose="020B0604020202020204" pitchFamily="34" charset="0"/>
                <a:cs typeface="Arial" panose="020B0604020202020204" pitchFamily="34" charset="0"/>
              </a:rPr>
              <a:t>.</a:t>
            </a:r>
            <a:endParaRPr lang="pt-BR" dirty="0"/>
          </a:p>
        </p:txBody>
      </p:sp>
    </p:spTree>
    <p:extLst>
      <p:ext uri="{BB962C8B-B14F-4D97-AF65-F5344CB8AC3E}">
        <p14:creationId xmlns:p14="http://schemas.microsoft.com/office/powerpoint/2010/main" val="2737475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699" y="232180"/>
            <a:ext cx="6611408" cy="483411"/>
          </a:xfrm>
        </p:spPr>
        <p:txBody>
          <a:bodyPr>
            <a:normAutofit fontScale="90000"/>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A Qualidade do Ensino: </a:t>
            </a:r>
            <a:r>
              <a:rPr lang="pt-BR" sz="2000" dirty="0" smtClean="0">
                <a:solidFill>
                  <a:schemeClr val="accent1">
                    <a:lumMod val="50000"/>
                  </a:schemeClr>
                </a:solidFill>
                <a:latin typeface="Arial" panose="020B0604020202020204" pitchFamily="34" charset="0"/>
                <a:cs typeface="Arial" panose="020B0604020202020204" pitchFamily="34" charset="0"/>
              </a:rPr>
              <a:t>O Fluxo da Educação Básica</a:t>
            </a:r>
            <a:endParaRPr lang="pt-BR" sz="2000" dirty="0">
              <a:solidFill>
                <a:schemeClr val="accent1">
                  <a:lumMod val="50000"/>
                </a:schemeClr>
              </a:solidFill>
              <a:latin typeface="Arial" panose="020B0604020202020204" pitchFamily="34" charset="0"/>
              <a:cs typeface="Arial" panose="020B0604020202020204" pitchFamily="34" charset="0"/>
            </a:endParaRPr>
          </a:p>
        </p:txBody>
      </p:sp>
      <p:sp>
        <p:nvSpPr>
          <p:cNvPr id="9" name="CaixaDeTexto 8"/>
          <p:cNvSpPr txBox="1"/>
          <p:nvPr/>
        </p:nvSpPr>
        <p:spPr>
          <a:xfrm>
            <a:off x="394699" y="4242516"/>
            <a:ext cx="7282543" cy="1261884"/>
          </a:xfrm>
          <a:prstGeom prst="rect">
            <a:avLst/>
          </a:prstGeom>
          <a:noFill/>
        </p:spPr>
        <p:txBody>
          <a:bodyPr wrap="square" rtlCol="0">
            <a:spAutoFit/>
          </a:bodyPr>
          <a:lstStyle/>
          <a:p>
            <a:pPr algn="just"/>
            <a:r>
              <a:rPr lang="pt-BR" sz="1400" b="1" dirty="0" smtClean="0">
                <a:latin typeface="Arial" panose="020B0604020202020204" pitchFamily="34" charset="0"/>
                <a:cs typeface="Arial" panose="020B0604020202020204" pitchFamily="34" charset="0"/>
              </a:rPr>
              <a:t>Zona Rural: </a:t>
            </a:r>
            <a:r>
              <a:rPr lang="pt-BR" sz="1200" dirty="0">
                <a:latin typeface="Arial" panose="020B0604020202020204" pitchFamily="34" charset="0"/>
                <a:ea typeface="Times New Roman" panose="02020603050405020304" pitchFamily="18" charset="0"/>
              </a:rPr>
              <a:t>os resultados </a:t>
            </a:r>
            <a:r>
              <a:rPr lang="pt-BR" sz="1200" dirty="0" smtClean="0">
                <a:latin typeface="Arial" panose="020B0604020202020204" pitchFamily="34" charset="0"/>
                <a:ea typeface="Times New Roman" panose="02020603050405020304" pitchFamily="18" charset="0"/>
              </a:rPr>
              <a:t>da </a:t>
            </a:r>
            <a:r>
              <a:rPr lang="pt-BR" sz="1200" dirty="0">
                <a:latin typeface="Arial" panose="020B0604020202020204" pitchFamily="34" charset="0"/>
                <a:ea typeface="Times New Roman" panose="02020603050405020304" pitchFamily="18" charset="0"/>
              </a:rPr>
              <a:t>zona </a:t>
            </a:r>
            <a:r>
              <a:rPr lang="pt-BR" sz="1200" dirty="0" smtClean="0">
                <a:latin typeface="Arial" panose="020B0604020202020204" pitchFamily="34" charset="0"/>
                <a:ea typeface="Times New Roman" panose="02020603050405020304" pitchFamily="18" charset="0"/>
              </a:rPr>
              <a:t>rural são </a:t>
            </a:r>
            <a:r>
              <a:rPr lang="pt-BR" sz="1200" dirty="0">
                <a:latin typeface="Arial" panose="020B0604020202020204" pitchFamily="34" charset="0"/>
                <a:ea typeface="Times New Roman" panose="02020603050405020304" pitchFamily="18" charset="0"/>
              </a:rPr>
              <a:t>bem inferiores aos da zona urbana no Brasil e Nordeste, com taxas em 2004, iguais a 56,0% e 43,1% respectivamente. O Ceará rural, em 2004, apresentava percentual superior aos do Brasil e Nordeste. Em 2012 essas diferenças são </a:t>
            </a:r>
            <a:r>
              <a:rPr lang="pt-BR" sz="1200" dirty="0" smtClean="0">
                <a:latin typeface="Arial" panose="020B0604020202020204" pitchFamily="34" charset="0"/>
                <a:ea typeface="Times New Roman" panose="02020603050405020304" pitchFamily="18" charset="0"/>
              </a:rPr>
              <a:t>menores.</a:t>
            </a:r>
          </a:p>
          <a:p>
            <a:pPr algn="just"/>
            <a:r>
              <a:rPr lang="pt-BR" sz="1400" b="1" dirty="0" smtClean="0">
                <a:latin typeface="Arial" panose="020B0604020202020204" pitchFamily="34" charset="0"/>
                <a:cs typeface="Arial" panose="020B0604020202020204" pitchFamily="34" charset="0"/>
              </a:rPr>
              <a:t>Zona Urbana</a:t>
            </a:r>
            <a:r>
              <a:rPr lang="pt-BR" sz="1200" dirty="0" smtClean="0">
                <a:latin typeface="Arial" panose="020B0604020202020204" pitchFamily="34" charset="0"/>
                <a:cs typeface="Arial" panose="020B0604020202020204" pitchFamily="34" charset="0"/>
              </a:rPr>
              <a:t>: embora os resultados sejam melhores que os da zona rural, ainda é elevado o percentual de crianças com 12 anos que não concluiram pelo menos as séries iniciais do ensino fundamental.</a:t>
            </a:r>
            <a:endParaRPr lang="pt-BR" sz="1200" dirty="0">
              <a:latin typeface="Arial" panose="020B0604020202020204" pitchFamily="34" charset="0"/>
              <a:cs typeface="Arial" panose="020B0604020202020204" pitchFamily="34" charset="0"/>
            </a:endParaRPr>
          </a:p>
        </p:txBody>
      </p:sp>
      <p:sp>
        <p:nvSpPr>
          <p:cNvPr id="3" name="CaixaDeTexto 2"/>
          <p:cNvSpPr txBox="1"/>
          <p:nvPr/>
        </p:nvSpPr>
        <p:spPr>
          <a:xfrm>
            <a:off x="515155" y="5504400"/>
            <a:ext cx="6632620" cy="1092607"/>
          </a:xfrm>
          <a:prstGeom prst="rect">
            <a:avLst/>
          </a:prstGeom>
          <a:noFill/>
          <a:ln w="28575">
            <a:solidFill>
              <a:schemeClr val="accent2">
                <a:lumMod val="75000"/>
              </a:schemeClr>
            </a:solidFill>
          </a:ln>
        </p:spPr>
        <p:txBody>
          <a:bodyPr wrap="square" rtlCol="0">
            <a:spAutoFit/>
          </a:bodyPr>
          <a:lstStyle/>
          <a:p>
            <a:pPr algn="just"/>
            <a:r>
              <a:rPr lang="pt-BR" sz="1300" dirty="0" smtClean="0">
                <a:latin typeface="Arial" panose="020B0604020202020204" pitchFamily="34" charset="0"/>
                <a:cs typeface="Arial" panose="020B0604020202020204" pitchFamily="34" charset="0"/>
              </a:rPr>
              <a:t>Os </a:t>
            </a:r>
            <a:r>
              <a:rPr lang="pt-BR" sz="1300" dirty="0">
                <a:latin typeface="Arial" panose="020B0604020202020204" pitchFamily="34" charset="0"/>
                <a:cs typeface="Arial" panose="020B0604020202020204" pitchFamily="34" charset="0"/>
              </a:rPr>
              <a:t>bons resultados para o Ceará no caminho da adequação no fluxo da educação básica, principalmente nos anos iniciais do ensino fundamental, podem ser, em parte, consequência da implantação de políticas educacionais adotadas no Estado, tais como Programa Alfabetização na Idade Certa (PAIC) e do   Programa de Aprendizagem na Idade Certa (PAIC+5). </a:t>
            </a:r>
          </a:p>
        </p:txBody>
      </p:sp>
      <p:sp>
        <p:nvSpPr>
          <p:cNvPr id="4" name="CaixaDeTexto 3"/>
          <p:cNvSpPr txBox="1"/>
          <p:nvPr/>
        </p:nvSpPr>
        <p:spPr>
          <a:xfrm>
            <a:off x="515155" y="718100"/>
            <a:ext cx="2537138" cy="338554"/>
          </a:xfrm>
          <a:prstGeom prst="rect">
            <a:avLst/>
          </a:prstGeom>
          <a:noFill/>
        </p:spPr>
        <p:txBody>
          <a:bodyPr wrap="square" rtlCol="0">
            <a:spAutoFit/>
          </a:bodyPr>
          <a:lstStyle/>
          <a:p>
            <a:r>
              <a:rPr lang="pt-BR" sz="1600" b="1" dirty="0">
                <a:effectLst>
                  <a:outerShdw blurRad="38100" dist="19050" dir="2700000" algn="tl">
                    <a:schemeClr val="dk1">
                      <a:alpha val="40000"/>
                    </a:schemeClr>
                  </a:outerShdw>
                </a:effectLst>
                <a:latin typeface="Arial" panose="020B0604020202020204" pitchFamily="34" charset="0"/>
                <a:cs typeface="Arial" panose="020B0604020202020204" pitchFamily="34" charset="0"/>
              </a:rPr>
              <a:t>Crianças de 12 anos</a:t>
            </a:r>
            <a:endParaRPr lang="pt-BR" sz="1600" dirty="0">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4068475171"/>
              </p:ext>
            </p:extLst>
          </p:nvPr>
        </p:nvGraphicFramePr>
        <p:xfrm>
          <a:off x="515155" y="1142399"/>
          <a:ext cx="6632620" cy="29688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3216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699" y="232180"/>
            <a:ext cx="6611408" cy="483411"/>
          </a:xfrm>
        </p:spPr>
        <p:txBody>
          <a:bodyPr>
            <a:normAutofit fontScale="90000"/>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A Qualidade do Ensino: </a:t>
            </a:r>
            <a:r>
              <a:rPr lang="pt-BR" sz="2000" dirty="0" smtClean="0">
                <a:solidFill>
                  <a:schemeClr val="accent1">
                    <a:lumMod val="50000"/>
                  </a:schemeClr>
                </a:solidFill>
                <a:latin typeface="Arial" panose="020B0604020202020204" pitchFamily="34" charset="0"/>
                <a:cs typeface="Arial" panose="020B0604020202020204" pitchFamily="34" charset="0"/>
              </a:rPr>
              <a:t>O Fluxo da Educação Básica</a:t>
            </a:r>
            <a:endParaRPr lang="pt-BR" sz="2000" dirty="0">
              <a:solidFill>
                <a:schemeClr val="accent1">
                  <a:lumMod val="50000"/>
                </a:schemeClr>
              </a:solidFill>
              <a:latin typeface="Arial" panose="020B0604020202020204" pitchFamily="34" charset="0"/>
              <a:cs typeface="Arial" panose="020B0604020202020204" pitchFamily="34" charset="0"/>
            </a:endParaRPr>
          </a:p>
        </p:txBody>
      </p:sp>
      <p:sp>
        <p:nvSpPr>
          <p:cNvPr id="9" name="CaixaDeTexto 8"/>
          <p:cNvSpPr txBox="1"/>
          <p:nvPr/>
        </p:nvSpPr>
        <p:spPr>
          <a:xfrm>
            <a:off x="394699" y="4242516"/>
            <a:ext cx="7282543" cy="1123384"/>
          </a:xfrm>
          <a:prstGeom prst="rect">
            <a:avLst/>
          </a:prstGeom>
          <a:noFill/>
        </p:spPr>
        <p:txBody>
          <a:bodyPr wrap="square" rtlCol="0">
            <a:spAutoFit/>
          </a:bodyPr>
          <a:lstStyle/>
          <a:p>
            <a:pPr algn="just"/>
            <a:r>
              <a:rPr lang="pt-BR" sz="1400" b="1" dirty="0" smtClean="0">
                <a:latin typeface="Arial" panose="020B0604020202020204" pitchFamily="34" charset="0"/>
                <a:cs typeface="Arial" panose="020B0604020202020204" pitchFamily="34" charset="0"/>
              </a:rPr>
              <a:t>Zona Rural: </a:t>
            </a:r>
            <a:r>
              <a:rPr lang="pt-BR" sz="1300" dirty="0" smtClean="0">
                <a:latin typeface="Arial" panose="020B0604020202020204" pitchFamily="34" charset="0"/>
                <a:cs typeface="Arial" panose="020B0604020202020204" pitchFamily="34" charset="0"/>
              </a:rPr>
              <a:t>em </a:t>
            </a:r>
            <a:r>
              <a:rPr lang="pt-BR" sz="1300" dirty="0">
                <a:latin typeface="Arial" panose="020B0604020202020204" pitchFamily="34" charset="0"/>
                <a:cs typeface="Arial" panose="020B0604020202020204" pitchFamily="34" charset="0"/>
              </a:rPr>
              <a:t>2012 apenas 46,7</a:t>
            </a:r>
            <a:r>
              <a:rPr lang="pt-BR" sz="1300" dirty="0" smtClean="0">
                <a:latin typeface="Arial" panose="020B0604020202020204" pitchFamily="34" charset="0"/>
                <a:cs typeface="Arial" panose="020B0604020202020204" pitchFamily="34" charset="0"/>
              </a:rPr>
              <a:t>% dos jovens com 16 anos do </a:t>
            </a:r>
            <a:r>
              <a:rPr lang="pt-BR" sz="1300" dirty="0">
                <a:latin typeface="Arial" panose="020B0604020202020204" pitchFamily="34" charset="0"/>
                <a:cs typeface="Arial" panose="020B0604020202020204" pitchFamily="34" charset="0"/>
              </a:rPr>
              <a:t>Nordeste</a:t>
            </a:r>
            <a:r>
              <a:rPr lang="pt-BR" sz="1300" dirty="0" smtClean="0">
                <a:latin typeface="Arial" panose="020B0604020202020204" pitchFamily="34" charset="0"/>
                <a:cs typeface="Arial" panose="020B0604020202020204" pitchFamily="34" charset="0"/>
              </a:rPr>
              <a:t> </a:t>
            </a:r>
            <a:r>
              <a:rPr lang="pt-BR" sz="1300" dirty="0">
                <a:latin typeface="Arial" panose="020B0604020202020204" pitchFamily="34" charset="0"/>
                <a:cs typeface="Arial" panose="020B0604020202020204" pitchFamily="34" charset="0"/>
              </a:rPr>
              <a:t>conseguiram </a:t>
            </a:r>
            <a:r>
              <a:rPr lang="pt-BR" sz="1300" dirty="0" smtClean="0">
                <a:latin typeface="Arial" panose="020B0604020202020204" pitchFamily="34" charset="0"/>
                <a:cs typeface="Arial" panose="020B0604020202020204" pitchFamily="34" charset="0"/>
              </a:rPr>
              <a:t>pelo menos concluir o ensino fundamental, enquanto este percentual no  </a:t>
            </a:r>
            <a:r>
              <a:rPr lang="pt-BR" sz="1300" dirty="0">
                <a:latin typeface="Arial" panose="020B0604020202020204" pitchFamily="34" charset="0"/>
                <a:cs typeface="Arial" panose="020B0604020202020204" pitchFamily="34" charset="0"/>
              </a:rPr>
              <a:t>Ceará </a:t>
            </a:r>
            <a:r>
              <a:rPr lang="pt-BR" sz="1300" dirty="0" smtClean="0">
                <a:latin typeface="Arial" panose="020B0604020202020204" pitchFamily="34" charset="0"/>
                <a:cs typeface="Arial" panose="020B0604020202020204" pitchFamily="34" charset="0"/>
              </a:rPr>
              <a:t>era igual a 67,4</a:t>
            </a:r>
            <a:r>
              <a:rPr lang="pt-BR" sz="1300" dirty="0">
                <a:latin typeface="Arial" panose="020B0604020202020204" pitchFamily="34" charset="0"/>
                <a:cs typeface="Arial" panose="020B0604020202020204" pitchFamily="34" charset="0"/>
              </a:rPr>
              <a:t>%, </a:t>
            </a:r>
            <a:r>
              <a:rPr lang="pt-BR" sz="1300" dirty="0" smtClean="0">
                <a:latin typeface="Arial" panose="020B0604020202020204" pitchFamily="34" charset="0"/>
                <a:cs typeface="Arial" panose="020B0604020202020204" pitchFamily="34" charset="0"/>
              </a:rPr>
              <a:t>superando </a:t>
            </a:r>
            <a:r>
              <a:rPr lang="pt-BR" sz="1300" dirty="0">
                <a:latin typeface="Arial" panose="020B0604020202020204" pitchFamily="34" charset="0"/>
                <a:cs typeface="Arial" panose="020B0604020202020204" pitchFamily="34" charset="0"/>
              </a:rPr>
              <a:t>o Nordeste e Brasil. </a:t>
            </a:r>
            <a:r>
              <a:rPr lang="pt-BR" sz="1200" dirty="0" smtClean="0">
                <a:latin typeface="Arial" panose="020B0604020202020204" pitchFamily="34" charset="0"/>
                <a:ea typeface="Times New Roman" panose="02020603050405020304" pitchFamily="18" charset="0"/>
              </a:rPr>
              <a:t>.</a:t>
            </a:r>
          </a:p>
          <a:p>
            <a:pPr algn="just"/>
            <a:r>
              <a:rPr lang="pt-BR" sz="1400" b="1" dirty="0" smtClean="0">
                <a:latin typeface="Arial" panose="020B0604020202020204" pitchFamily="34" charset="0"/>
                <a:cs typeface="Arial" panose="020B0604020202020204" pitchFamily="34" charset="0"/>
              </a:rPr>
              <a:t>Zona Urbana</a:t>
            </a:r>
            <a:r>
              <a:rPr lang="pt-BR" sz="1200" dirty="0" smtClean="0">
                <a:latin typeface="Arial" panose="020B0604020202020204" pitchFamily="34" charset="0"/>
                <a:cs typeface="Arial" panose="020B0604020202020204" pitchFamily="34" charset="0"/>
              </a:rPr>
              <a:t>: </a:t>
            </a:r>
            <a:r>
              <a:rPr lang="pt-BR" sz="1300" dirty="0" smtClean="0">
                <a:latin typeface="Arial" panose="020B0604020202020204" pitchFamily="34" charset="0"/>
                <a:cs typeface="Arial" panose="020B0604020202020204" pitchFamily="34" charset="0"/>
              </a:rPr>
              <a:t>de </a:t>
            </a:r>
            <a:r>
              <a:rPr lang="pt-BR" sz="1300" dirty="0">
                <a:latin typeface="Arial" panose="020B0604020202020204" pitchFamily="34" charset="0"/>
                <a:cs typeface="Arial" panose="020B0604020202020204" pitchFamily="34" charset="0"/>
              </a:rPr>
              <a:t>uma forma geral observa-se prevalência nos resultados da zona urbana em relação aos da zona rural.</a:t>
            </a:r>
          </a:p>
        </p:txBody>
      </p:sp>
      <p:sp>
        <p:nvSpPr>
          <p:cNvPr id="3" name="CaixaDeTexto 2"/>
          <p:cNvSpPr txBox="1"/>
          <p:nvPr/>
        </p:nvSpPr>
        <p:spPr>
          <a:xfrm>
            <a:off x="515155" y="5465763"/>
            <a:ext cx="6632620" cy="1092607"/>
          </a:xfrm>
          <a:prstGeom prst="rect">
            <a:avLst/>
          </a:prstGeom>
          <a:noFill/>
          <a:ln w="28575">
            <a:solidFill>
              <a:schemeClr val="accent2">
                <a:lumMod val="75000"/>
              </a:schemeClr>
            </a:solidFill>
          </a:ln>
        </p:spPr>
        <p:txBody>
          <a:bodyPr wrap="square" rtlCol="0">
            <a:spAutoFit/>
          </a:bodyPr>
          <a:lstStyle/>
          <a:p>
            <a:pPr algn="just"/>
            <a:r>
              <a:rPr lang="pt-BR" sz="1300" dirty="0">
                <a:latin typeface="Arial" panose="020B0604020202020204" pitchFamily="34" charset="0"/>
                <a:cs typeface="Arial" panose="020B0604020202020204" pitchFamily="34" charset="0"/>
              </a:rPr>
              <a:t>É importante que se destaque crescimento bem mais acentuado da zona rural em relação a zona urbana nos estratos estudados e no período considerado. No Ceará, o índice de adequação idade-anos de escolaridade cresceu 52,0% na zona urbana, enquanto na zona rural este crescimento foi da ordem de 326,6%, no período analisado.</a:t>
            </a:r>
          </a:p>
        </p:txBody>
      </p:sp>
      <p:sp>
        <p:nvSpPr>
          <p:cNvPr id="4" name="CaixaDeTexto 3"/>
          <p:cNvSpPr txBox="1"/>
          <p:nvPr/>
        </p:nvSpPr>
        <p:spPr>
          <a:xfrm>
            <a:off x="515155" y="718100"/>
            <a:ext cx="2537138" cy="338554"/>
          </a:xfrm>
          <a:prstGeom prst="rect">
            <a:avLst/>
          </a:prstGeom>
          <a:noFill/>
        </p:spPr>
        <p:txBody>
          <a:bodyPr wrap="square" rtlCol="0">
            <a:spAutoFit/>
          </a:bodyPr>
          <a:lstStyle/>
          <a:p>
            <a:r>
              <a:rPr lang="pt-BR" sz="1600" b="1" dirty="0" smtClean="0">
                <a:effectLst>
                  <a:outerShdw blurRad="38100" dist="19050" dir="2700000" algn="tl">
                    <a:schemeClr val="dk1">
                      <a:alpha val="40000"/>
                    </a:schemeClr>
                  </a:outerShdw>
                </a:effectLst>
                <a:latin typeface="Arial" panose="020B0604020202020204" pitchFamily="34" charset="0"/>
                <a:cs typeface="Arial" panose="020B0604020202020204" pitchFamily="34" charset="0"/>
              </a:rPr>
              <a:t>Jovens </a:t>
            </a:r>
            <a:r>
              <a:rPr lang="pt-BR" sz="1600" b="1" dirty="0">
                <a:effectLst>
                  <a:outerShdw blurRad="38100" dist="19050" dir="2700000" algn="tl">
                    <a:schemeClr val="dk1">
                      <a:alpha val="40000"/>
                    </a:schemeClr>
                  </a:outerShdw>
                </a:effectLst>
                <a:latin typeface="Arial" panose="020B0604020202020204" pitchFamily="34" charset="0"/>
                <a:cs typeface="Arial" panose="020B0604020202020204" pitchFamily="34" charset="0"/>
              </a:rPr>
              <a:t>de </a:t>
            </a:r>
            <a:r>
              <a:rPr lang="pt-BR" sz="1600" b="1" dirty="0" smtClean="0">
                <a:effectLst>
                  <a:outerShdw blurRad="38100" dist="19050" dir="2700000" algn="tl">
                    <a:schemeClr val="dk1">
                      <a:alpha val="40000"/>
                    </a:schemeClr>
                  </a:outerShdw>
                </a:effectLst>
                <a:latin typeface="Arial" panose="020B0604020202020204" pitchFamily="34" charset="0"/>
                <a:cs typeface="Arial" panose="020B0604020202020204" pitchFamily="34" charset="0"/>
              </a:rPr>
              <a:t>16 </a:t>
            </a:r>
            <a:r>
              <a:rPr lang="pt-BR" sz="1600" b="1" dirty="0">
                <a:effectLst>
                  <a:outerShdw blurRad="38100" dist="19050" dir="2700000" algn="tl">
                    <a:schemeClr val="dk1">
                      <a:alpha val="40000"/>
                    </a:schemeClr>
                  </a:outerShdw>
                </a:effectLst>
                <a:latin typeface="Arial" panose="020B0604020202020204" pitchFamily="34" charset="0"/>
                <a:cs typeface="Arial" panose="020B0604020202020204" pitchFamily="34" charset="0"/>
              </a:rPr>
              <a:t>anos</a:t>
            </a:r>
            <a:endParaRPr lang="pt-BR" sz="1600" dirty="0">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110066093"/>
              </p:ext>
            </p:extLst>
          </p:nvPr>
        </p:nvGraphicFramePr>
        <p:xfrm>
          <a:off x="515155" y="1056654"/>
          <a:ext cx="6400800" cy="3090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7021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699" y="232180"/>
            <a:ext cx="6611408" cy="483411"/>
          </a:xfrm>
        </p:spPr>
        <p:txBody>
          <a:bodyPr>
            <a:normAutofit fontScale="90000"/>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A Qualidade do Ensino: </a:t>
            </a:r>
            <a:r>
              <a:rPr lang="pt-BR" sz="2000" dirty="0" smtClean="0">
                <a:solidFill>
                  <a:schemeClr val="accent1">
                    <a:lumMod val="50000"/>
                  </a:schemeClr>
                </a:solidFill>
                <a:latin typeface="Arial" panose="020B0604020202020204" pitchFamily="34" charset="0"/>
                <a:cs typeface="Arial" panose="020B0604020202020204" pitchFamily="34" charset="0"/>
              </a:rPr>
              <a:t>O Fluxo da Educação Básica</a:t>
            </a:r>
            <a:endParaRPr lang="pt-BR" sz="2000" dirty="0">
              <a:solidFill>
                <a:schemeClr val="accent1">
                  <a:lumMod val="50000"/>
                </a:schemeClr>
              </a:solidFill>
              <a:latin typeface="Arial" panose="020B0604020202020204" pitchFamily="34" charset="0"/>
              <a:cs typeface="Arial" panose="020B0604020202020204" pitchFamily="34" charset="0"/>
            </a:endParaRPr>
          </a:p>
        </p:txBody>
      </p:sp>
      <p:sp>
        <p:nvSpPr>
          <p:cNvPr id="9" name="CaixaDeTexto 8"/>
          <p:cNvSpPr txBox="1"/>
          <p:nvPr/>
        </p:nvSpPr>
        <p:spPr>
          <a:xfrm>
            <a:off x="394699" y="4242516"/>
            <a:ext cx="7282543" cy="1338828"/>
          </a:xfrm>
          <a:prstGeom prst="rect">
            <a:avLst/>
          </a:prstGeom>
          <a:noFill/>
        </p:spPr>
        <p:txBody>
          <a:bodyPr wrap="square" rtlCol="0">
            <a:spAutoFit/>
          </a:bodyPr>
          <a:lstStyle/>
          <a:p>
            <a:pPr algn="just"/>
            <a:r>
              <a:rPr lang="pt-BR" sz="1400" b="1" dirty="0" smtClean="0">
                <a:latin typeface="Arial" panose="020B0604020202020204" pitchFamily="34" charset="0"/>
                <a:cs typeface="Arial" panose="020B0604020202020204" pitchFamily="34" charset="0"/>
              </a:rPr>
              <a:t>Zona Rural: </a:t>
            </a:r>
            <a:r>
              <a:rPr lang="pt-BR" sz="1300" dirty="0">
                <a:latin typeface="Arial" panose="020B0604020202020204" pitchFamily="34" charset="0"/>
                <a:cs typeface="Arial" panose="020B0604020202020204" pitchFamily="34" charset="0"/>
              </a:rPr>
              <a:t>Em 2004, tinha-se no Nordeste rural apenas 4,0% de seus jovens de 19 anos com ensino médio concluído. O Brasil e Ceará rurais, tinham, nesta condição, 11,0% e 11,7%, respectivamente. Em 2012, há crescimento considerável no percentual de jovens de 19 anos com ensino médio concluído na zona </a:t>
            </a:r>
            <a:r>
              <a:rPr lang="pt-BR" sz="1300" dirty="0" smtClean="0">
                <a:latin typeface="Arial" panose="020B0604020202020204" pitchFamily="34" charset="0"/>
                <a:cs typeface="Arial" panose="020B0604020202020204" pitchFamily="34" charset="0"/>
              </a:rPr>
              <a:t>rural.</a:t>
            </a:r>
          </a:p>
          <a:p>
            <a:pPr algn="just"/>
            <a:r>
              <a:rPr lang="pt-BR" sz="1300" dirty="0" smtClean="0">
                <a:latin typeface="Arial" panose="020B0604020202020204" pitchFamily="34" charset="0"/>
                <a:cs typeface="Arial" panose="020B0604020202020204" pitchFamily="34" charset="0"/>
              </a:rPr>
              <a:t> </a:t>
            </a:r>
            <a:r>
              <a:rPr lang="pt-BR" sz="1400" b="1" dirty="0" smtClean="0">
                <a:latin typeface="Arial" panose="020B0604020202020204" pitchFamily="34" charset="0"/>
                <a:cs typeface="Arial" panose="020B0604020202020204" pitchFamily="34" charset="0"/>
              </a:rPr>
              <a:t>Zona Urbana</a:t>
            </a:r>
            <a:r>
              <a:rPr lang="pt-BR" sz="1200" dirty="0" smtClean="0">
                <a:latin typeface="Arial" panose="020B0604020202020204" pitchFamily="34" charset="0"/>
                <a:cs typeface="Arial" panose="020B0604020202020204" pitchFamily="34" charset="0"/>
              </a:rPr>
              <a:t>: embora </a:t>
            </a:r>
            <a:r>
              <a:rPr lang="pt-BR" sz="1300" dirty="0" smtClean="0">
                <a:latin typeface="Arial" panose="020B0604020202020204" pitchFamily="34" charset="0"/>
                <a:cs typeface="Arial" panose="020B0604020202020204" pitchFamily="34" charset="0"/>
              </a:rPr>
              <a:t>a </a:t>
            </a:r>
            <a:r>
              <a:rPr lang="pt-BR" sz="1300" dirty="0">
                <a:latin typeface="Arial" panose="020B0604020202020204" pitchFamily="34" charset="0"/>
                <a:cs typeface="Arial" panose="020B0604020202020204" pitchFamily="34" charset="0"/>
              </a:rPr>
              <a:t>zona urbana </a:t>
            </a:r>
            <a:r>
              <a:rPr lang="pt-BR" sz="1300" dirty="0" smtClean="0">
                <a:latin typeface="Arial" panose="020B0604020202020204" pitchFamily="34" charset="0"/>
                <a:cs typeface="Arial" panose="020B0604020202020204" pitchFamily="34" charset="0"/>
              </a:rPr>
              <a:t>apresente </a:t>
            </a:r>
            <a:r>
              <a:rPr lang="pt-BR" sz="1300" dirty="0">
                <a:latin typeface="Arial" panose="020B0604020202020204" pitchFamily="34" charset="0"/>
                <a:cs typeface="Arial" panose="020B0604020202020204" pitchFamily="34" charset="0"/>
              </a:rPr>
              <a:t>melhores índices, </a:t>
            </a:r>
            <a:r>
              <a:rPr lang="pt-BR" sz="1300" dirty="0" smtClean="0">
                <a:latin typeface="Arial" panose="020B0604020202020204" pitchFamily="34" charset="0"/>
                <a:cs typeface="Arial" panose="020B0604020202020204" pitchFamily="34" charset="0"/>
              </a:rPr>
              <a:t>o crescimento da </a:t>
            </a:r>
            <a:r>
              <a:rPr lang="pt-BR" sz="1300" dirty="0">
                <a:latin typeface="Arial" panose="020B0604020202020204" pitchFamily="34" charset="0"/>
                <a:cs typeface="Arial" panose="020B0604020202020204" pitchFamily="34" charset="0"/>
              </a:rPr>
              <a:t>zona rural</a:t>
            </a:r>
            <a:r>
              <a:rPr lang="pt-BR" sz="1300" dirty="0" smtClean="0">
                <a:latin typeface="Arial" panose="020B0604020202020204" pitchFamily="34" charset="0"/>
                <a:cs typeface="Arial" panose="020B0604020202020204" pitchFamily="34" charset="0"/>
              </a:rPr>
              <a:t> </a:t>
            </a:r>
            <a:r>
              <a:rPr lang="pt-BR" sz="1300" dirty="0">
                <a:latin typeface="Arial" panose="020B0604020202020204" pitchFamily="34" charset="0"/>
                <a:cs typeface="Arial" panose="020B0604020202020204" pitchFamily="34" charset="0"/>
              </a:rPr>
              <a:t>foi mais acelerado </a:t>
            </a:r>
            <a:r>
              <a:rPr lang="pt-BR" sz="1300" dirty="0" smtClean="0">
                <a:latin typeface="Arial" panose="020B0604020202020204" pitchFamily="34" charset="0"/>
                <a:cs typeface="Arial" panose="020B0604020202020204" pitchFamily="34" charset="0"/>
              </a:rPr>
              <a:t>neste </a:t>
            </a:r>
            <a:r>
              <a:rPr lang="pt-BR" sz="1300" dirty="0">
                <a:latin typeface="Arial" panose="020B0604020202020204" pitchFamily="34" charset="0"/>
                <a:cs typeface="Arial" panose="020B0604020202020204" pitchFamily="34" charset="0"/>
              </a:rPr>
              <a:t>período considerado.</a:t>
            </a:r>
          </a:p>
        </p:txBody>
      </p:sp>
      <p:sp>
        <p:nvSpPr>
          <p:cNvPr id="3" name="CaixaDeTexto 2"/>
          <p:cNvSpPr txBox="1"/>
          <p:nvPr/>
        </p:nvSpPr>
        <p:spPr>
          <a:xfrm>
            <a:off x="515155" y="5710462"/>
            <a:ext cx="6632620" cy="692497"/>
          </a:xfrm>
          <a:prstGeom prst="rect">
            <a:avLst/>
          </a:prstGeom>
          <a:noFill/>
          <a:ln w="28575">
            <a:solidFill>
              <a:schemeClr val="accent2">
                <a:lumMod val="75000"/>
              </a:schemeClr>
            </a:solidFill>
          </a:ln>
        </p:spPr>
        <p:txBody>
          <a:bodyPr wrap="square" rtlCol="0">
            <a:spAutoFit/>
          </a:bodyPr>
          <a:lstStyle/>
          <a:p>
            <a:pPr algn="just"/>
            <a:r>
              <a:rPr lang="pt-BR" sz="1300" dirty="0" smtClean="0">
                <a:latin typeface="Arial" panose="020B0604020202020204" pitchFamily="34" charset="0"/>
                <a:cs typeface="Arial" panose="020B0604020202020204" pitchFamily="34" charset="0"/>
              </a:rPr>
              <a:t>Pode-se destacar </a:t>
            </a:r>
            <a:r>
              <a:rPr lang="pt-BR" sz="1300" dirty="0">
                <a:latin typeface="Arial" panose="020B0604020202020204" pitchFamily="34" charset="0"/>
                <a:cs typeface="Arial" panose="020B0604020202020204" pitchFamily="34" charset="0"/>
              </a:rPr>
              <a:t>o desempenho, em 2012, do Ceará em relação ao Brasil e Nordeste: na zona urbana o Ceará é melhor do que o Nordeste e um pouco inferior ao Brasil e na zona rural o Ceará supera o Brasil e Nordeste com boa margem de diferença. </a:t>
            </a:r>
          </a:p>
        </p:txBody>
      </p:sp>
      <p:sp>
        <p:nvSpPr>
          <p:cNvPr id="4" name="CaixaDeTexto 3"/>
          <p:cNvSpPr txBox="1"/>
          <p:nvPr/>
        </p:nvSpPr>
        <p:spPr>
          <a:xfrm>
            <a:off x="515155" y="718100"/>
            <a:ext cx="2537138" cy="338554"/>
          </a:xfrm>
          <a:prstGeom prst="rect">
            <a:avLst/>
          </a:prstGeom>
          <a:noFill/>
        </p:spPr>
        <p:txBody>
          <a:bodyPr wrap="square" rtlCol="0">
            <a:spAutoFit/>
          </a:bodyPr>
          <a:lstStyle/>
          <a:p>
            <a:r>
              <a:rPr lang="pt-BR" sz="1600" b="1" dirty="0" smtClean="0">
                <a:effectLst>
                  <a:outerShdw blurRad="38100" dist="19050" dir="2700000" algn="tl">
                    <a:schemeClr val="dk1">
                      <a:alpha val="40000"/>
                    </a:schemeClr>
                  </a:outerShdw>
                </a:effectLst>
                <a:latin typeface="Arial" panose="020B0604020202020204" pitchFamily="34" charset="0"/>
                <a:cs typeface="Arial" panose="020B0604020202020204" pitchFamily="34" charset="0"/>
              </a:rPr>
              <a:t>Jovens </a:t>
            </a:r>
            <a:r>
              <a:rPr lang="pt-BR" sz="1600" b="1" dirty="0">
                <a:effectLst>
                  <a:outerShdw blurRad="38100" dist="19050" dir="2700000" algn="tl">
                    <a:schemeClr val="dk1">
                      <a:alpha val="40000"/>
                    </a:schemeClr>
                  </a:outerShdw>
                </a:effectLst>
                <a:latin typeface="Arial" panose="020B0604020202020204" pitchFamily="34" charset="0"/>
                <a:cs typeface="Arial" panose="020B0604020202020204" pitchFamily="34" charset="0"/>
              </a:rPr>
              <a:t>de </a:t>
            </a:r>
            <a:r>
              <a:rPr lang="pt-BR" sz="1600" b="1" dirty="0" smtClean="0">
                <a:effectLst>
                  <a:outerShdw blurRad="38100" dist="19050" dir="2700000" algn="tl">
                    <a:schemeClr val="dk1">
                      <a:alpha val="40000"/>
                    </a:schemeClr>
                  </a:outerShdw>
                </a:effectLst>
                <a:latin typeface="Arial" panose="020B0604020202020204" pitchFamily="34" charset="0"/>
                <a:cs typeface="Arial" panose="020B0604020202020204" pitchFamily="34" charset="0"/>
              </a:rPr>
              <a:t>19 </a:t>
            </a:r>
            <a:r>
              <a:rPr lang="pt-BR" sz="1600" b="1" dirty="0">
                <a:effectLst>
                  <a:outerShdw blurRad="38100" dist="19050" dir="2700000" algn="tl">
                    <a:schemeClr val="dk1">
                      <a:alpha val="40000"/>
                    </a:schemeClr>
                  </a:outerShdw>
                </a:effectLst>
                <a:latin typeface="Arial" panose="020B0604020202020204" pitchFamily="34" charset="0"/>
                <a:cs typeface="Arial" panose="020B0604020202020204" pitchFamily="34" charset="0"/>
              </a:rPr>
              <a:t>anos</a:t>
            </a:r>
            <a:endParaRPr lang="pt-BR" sz="1600" dirty="0">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1373801247"/>
              </p:ext>
            </p:extLst>
          </p:nvPr>
        </p:nvGraphicFramePr>
        <p:xfrm>
          <a:off x="663731" y="1056654"/>
          <a:ext cx="6149193" cy="29744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7684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699" y="232180"/>
            <a:ext cx="6611408" cy="483411"/>
          </a:xfrm>
        </p:spPr>
        <p:txBody>
          <a:bodyPr>
            <a:normAutofit fontScale="90000"/>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A Qualidade do Ensino: </a:t>
            </a:r>
            <a:r>
              <a:rPr lang="pt-BR" sz="2000" dirty="0" smtClean="0">
                <a:solidFill>
                  <a:schemeClr val="accent1">
                    <a:lumMod val="50000"/>
                  </a:schemeClr>
                </a:solidFill>
                <a:latin typeface="Arial" panose="020B0604020202020204" pitchFamily="34" charset="0"/>
                <a:cs typeface="Arial" panose="020B0604020202020204" pitchFamily="34" charset="0"/>
              </a:rPr>
              <a:t>Distorção Idade-Série</a:t>
            </a:r>
            <a:endParaRPr lang="pt-BR" sz="200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3800476210"/>
              </p:ext>
            </p:extLst>
          </p:nvPr>
        </p:nvGraphicFramePr>
        <p:xfrm>
          <a:off x="394699" y="715591"/>
          <a:ext cx="6385104" cy="3220776"/>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394699" y="4031087"/>
            <a:ext cx="7075048" cy="2677656"/>
          </a:xfrm>
          <a:prstGeom prst="rect">
            <a:avLst/>
          </a:prstGeom>
          <a:noFill/>
        </p:spPr>
        <p:txBody>
          <a:bodyPr wrap="square" rtlCol="0">
            <a:spAutoFit/>
          </a:bodyPr>
          <a:lstStyle/>
          <a:p>
            <a:r>
              <a:rPr lang="pt-BR" sz="1200" b="1" dirty="0" smtClean="0">
                <a:latin typeface="Arial" panose="020B0604020202020204" pitchFamily="34" charset="0"/>
                <a:cs typeface="Arial" panose="020B0604020202020204" pitchFamily="34" charset="0"/>
              </a:rPr>
              <a:t>Séries Iniciais:</a:t>
            </a:r>
          </a:p>
          <a:p>
            <a:pPr marL="171450" indent="-171450" algn="just">
              <a:buFont typeface="Wingdings" panose="05000000000000000000" pitchFamily="2" charset="2"/>
              <a:buChar char="Ø"/>
            </a:pPr>
            <a:r>
              <a:rPr lang="pt-BR" sz="1200" dirty="0">
                <a:latin typeface="Arial" panose="020B0604020202020204" pitchFamily="34" charset="0"/>
                <a:cs typeface="Arial" panose="020B0604020202020204" pitchFamily="34" charset="0"/>
              </a:rPr>
              <a:t>Em 2013 a distorção idade-série no Brasil rural afetava aproximadamente um de cada quatro pessoas de 6 a 11 anos (25,9</a:t>
            </a:r>
            <a:r>
              <a:rPr lang="pt-BR" sz="1200" dirty="0" smtClean="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Na zona urbana, o percentual de 13,3%, embora menor, ainda é pouco maior que a metade do que ocorre na zona rural</a:t>
            </a:r>
            <a:r>
              <a:rPr lang="pt-BR" sz="1200" dirty="0" smtClean="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No Nordeste a situação ainda é mais agravante, mas no Ceará </a:t>
            </a:r>
            <a:r>
              <a:rPr lang="pt-BR" sz="1200" dirty="0" smtClean="0">
                <a:latin typeface="Arial" panose="020B0604020202020204" pitchFamily="34" charset="0"/>
                <a:cs typeface="Arial" panose="020B0604020202020204" pitchFamily="34" charset="0"/>
              </a:rPr>
              <a:t>as taxas estão mais próximas da média brasileira e </a:t>
            </a:r>
            <a:r>
              <a:rPr lang="pt-BR" sz="1200" dirty="0">
                <a:latin typeface="Arial" panose="020B0604020202020204" pitchFamily="34" charset="0"/>
                <a:cs typeface="Arial" panose="020B0604020202020204" pitchFamily="34" charset="0"/>
              </a:rPr>
              <a:t>não observa-se discrepâncias entre os alunos </a:t>
            </a:r>
            <a:r>
              <a:rPr lang="pt-BR" sz="1200" dirty="0" smtClean="0">
                <a:latin typeface="Arial" panose="020B0604020202020204" pitchFamily="34" charset="0"/>
                <a:cs typeface="Arial" panose="020B0604020202020204" pitchFamily="34" charset="0"/>
              </a:rPr>
              <a:t>das zonas </a:t>
            </a:r>
            <a:r>
              <a:rPr lang="pt-BR" sz="1200" dirty="0">
                <a:latin typeface="Arial" panose="020B0604020202020204" pitchFamily="34" charset="0"/>
                <a:cs typeface="Arial" panose="020B0604020202020204" pitchFamily="34" charset="0"/>
              </a:rPr>
              <a:t>urbana e </a:t>
            </a:r>
            <a:r>
              <a:rPr lang="pt-BR" sz="1200" dirty="0" smtClean="0">
                <a:latin typeface="Arial" panose="020B0604020202020204" pitchFamily="34" charset="0"/>
                <a:cs typeface="Arial" panose="020B0604020202020204" pitchFamily="34" charset="0"/>
              </a:rPr>
              <a:t>rural.</a:t>
            </a:r>
          </a:p>
          <a:p>
            <a:pPr algn="just"/>
            <a:endParaRPr lang="pt-BR" sz="1200" b="1" dirty="0">
              <a:latin typeface="Arial" panose="020B0604020202020204" pitchFamily="34" charset="0"/>
              <a:cs typeface="Arial" panose="020B0604020202020204" pitchFamily="34" charset="0"/>
            </a:endParaRPr>
          </a:p>
          <a:p>
            <a:pPr algn="just"/>
            <a:r>
              <a:rPr lang="pt-BR" sz="1200" b="1" dirty="0" smtClean="0">
                <a:latin typeface="Arial" panose="020B0604020202020204" pitchFamily="34" charset="0"/>
                <a:cs typeface="Arial" panose="020B0604020202020204" pitchFamily="34" charset="0"/>
              </a:rPr>
              <a:t>Séries Finais:</a:t>
            </a:r>
          </a:p>
          <a:p>
            <a:pPr marL="171450" indent="-171450" algn="just">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 Os resultados das </a:t>
            </a:r>
            <a:r>
              <a:rPr lang="pt-BR" sz="1200" dirty="0">
                <a:latin typeface="Arial" panose="020B0604020202020204" pitchFamily="34" charset="0"/>
                <a:cs typeface="Arial" panose="020B0604020202020204" pitchFamily="34" charset="0"/>
              </a:rPr>
              <a:t>séries </a:t>
            </a:r>
            <a:r>
              <a:rPr lang="pt-BR" sz="1200" dirty="0" smtClean="0">
                <a:latin typeface="Arial" panose="020B0604020202020204" pitchFamily="34" charset="0"/>
                <a:cs typeface="Arial" panose="020B0604020202020204" pitchFamily="34" charset="0"/>
              </a:rPr>
              <a:t>iniciais, têm repercussão </a:t>
            </a:r>
            <a:r>
              <a:rPr lang="pt-BR" sz="1200" dirty="0">
                <a:latin typeface="Arial" panose="020B0604020202020204" pitchFamily="34" charset="0"/>
                <a:cs typeface="Arial" panose="020B0604020202020204" pitchFamily="34" charset="0"/>
              </a:rPr>
              <a:t>nas demais séries, fazendo com que esses alunos cheguem às séries finais do ensino fundamental com uma defasagem ainda maior</a:t>
            </a:r>
            <a:r>
              <a:rPr lang="pt-BR" sz="1200" dirty="0" smtClean="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pt-BR" sz="1200" dirty="0">
                <a:latin typeface="Arial" panose="020B0604020202020204" pitchFamily="34" charset="0"/>
                <a:cs typeface="Arial" panose="020B0604020202020204" pitchFamily="34" charset="0"/>
              </a:rPr>
              <a:t>Na zona rural, tinha-se no </a:t>
            </a:r>
            <a:r>
              <a:rPr lang="pt-BR" sz="1200" dirty="0" smtClean="0">
                <a:latin typeface="Arial" panose="020B0604020202020204" pitchFamily="34" charset="0"/>
                <a:cs typeface="Arial" panose="020B0604020202020204" pitchFamily="34" charset="0"/>
              </a:rPr>
              <a:t>Brasil, Nordeste e Ceará </a:t>
            </a:r>
            <a:r>
              <a:rPr lang="pt-BR" sz="1200" dirty="0">
                <a:latin typeface="Arial" panose="020B0604020202020204" pitchFamily="34" charset="0"/>
                <a:cs typeface="Arial" panose="020B0604020202020204" pitchFamily="34" charset="0"/>
              </a:rPr>
              <a:t>em 2013, 43,2</a:t>
            </a:r>
            <a:r>
              <a:rPr lang="pt-BR" sz="1200" dirty="0" smtClean="0">
                <a:latin typeface="Arial" panose="020B0604020202020204" pitchFamily="34" charset="0"/>
                <a:cs typeface="Arial" panose="020B0604020202020204" pitchFamily="34" charset="0"/>
              </a:rPr>
              <a:t>%, 44,9% e 32,1%, </a:t>
            </a:r>
            <a:r>
              <a:rPr lang="pt-BR" sz="1200" dirty="0">
                <a:latin typeface="Arial" panose="020B0604020202020204" pitchFamily="34" charset="0"/>
                <a:cs typeface="Arial" panose="020B0604020202020204" pitchFamily="34" charset="0"/>
              </a:rPr>
              <a:t>respectivamente, das pessoas de 11 a 15 anos estudando fora da série adequada para este nível de </a:t>
            </a:r>
            <a:r>
              <a:rPr lang="pt-BR" sz="1200" dirty="0" smtClean="0">
                <a:latin typeface="Arial" panose="020B0604020202020204" pitchFamily="34" charset="0"/>
                <a:cs typeface="Arial" panose="020B0604020202020204" pitchFamily="34" charset="0"/>
              </a:rPr>
              <a:t>ensino.</a:t>
            </a:r>
            <a:endParaRPr lang="pt-B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2946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699" y="232180"/>
            <a:ext cx="6611408" cy="483411"/>
          </a:xfrm>
        </p:spPr>
        <p:txBody>
          <a:bodyPr>
            <a:normAutofit fontScale="90000"/>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A Qualidade do Ensino: </a:t>
            </a:r>
            <a:r>
              <a:rPr lang="pt-BR" sz="2000" dirty="0" smtClean="0">
                <a:solidFill>
                  <a:schemeClr val="accent1">
                    <a:lumMod val="50000"/>
                  </a:schemeClr>
                </a:solidFill>
                <a:latin typeface="Arial" panose="020B0604020202020204" pitchFamily="34" charset="0"/>
                <a:cs typeface="Arial" panose="020B0604020202020204" pitchFamily="34" charset="0"/>
              </a:rPr>
              <a:t>Distorção Idade-Série</a:t>
            </a:r>
            <a:endParaRPr lang="pt-BR" sz="2000" dirty="0">
              <a:solidFill>
                <a:schemeClr val="accent1">
                  <a:lumMod val="50000"/>
                </a:schemeClr>
              </a:solidFill>
              <a:latin typeface="Arial" panose="020B0604020202020204" pitchFamily="34" charset="0"/>
              <a:cs typeface="Arial" panose="020B0604020202020204" pitchFamily="34" charset="0"/>
            </a:endParaRPr>
          </a:p>
        </p:txBody>
      </p:sp>
      <p:sp>
        <p:nvSpPr>
          <p:cNvPr id="6" name="CaixaDeTexto 5"/>
          <p:cNvSpPr txBox="1"/>
          <p:nvPr/>
        </p:nvSpPr>
        <p:spPr>
          <a:xfrm>
            <a:off x="394699" y="4507606"/>
            <a:ext cx="7075048" cy="1754326"/>
          </a:xfrm>
          <a:prstGeom prst="rect">
            <a:avLst/>
          </a:prstGeom>
          <a:noFill/>
        </p:spPr>
        <p:txBody>
          <a:bodyPr wrap="square" rtlCol="0">
            <a:spAutoFit/>
          </a:bodyPr>
          <a:lstStyle/>
          <a:p>
            <a:pPr marL="171450" indent="-171450">
              <a:buFont typeface="Wingdings" panose="05000000000000000000" pitchFamily="2" charset="2"/>
              <a:buChar char="Ø"/>
            </a:pPr>
            <a:r>
              <a:rPr lang="pt-BR" sz="1200" dirty="0">
                <a:latin typeface="Arial" panose="020B0604020202020204" pitchFamily="34" charset="0"/>
                <a:cs typeface="Arial" panose="020B0604020202020204" pitchFamily="34" charset="0"/>
              </a:rPr>
              <a:t>O ensino médio registra uma distorção </a:t>
            </a:r>
            <a:r>
              <a:rPr lang="pt-BR" sz="1200" dirty="0" smtClean="0">
                <a:latin typeface="Arial" panose="020B0604020202020204" pitchFamily="34" charset="0"/>
                <a:cs typeface="Arial" panose="020B0604020202020204" pitchFamily="34" charset="0"/>
              </a:rPr>
              <a:t>idade-série, na zona rural, </a:t>
            </a:r>
            <a:r>
              <a:rPr lang="pt-BR" sz="1200" dirty="0">
                <a:latin typeface="Arial" panose="020B0604020202020204" pitchFamily="34" charset="0"/>
                <a:cs typeface="Arial" panose="020B0604020202020204" pitchFamily="34" charset="0"/>
              </a:rPr>
              <a:t>que chega a 41,8% no </a:t>
            </a:r>
            <a:r>
              <a:rPr lang="pt-BR" sz="1200" dirty="0" smtClean="0">
                <a:latin typeface="Arial" panose="020B0604020202020204" pitchFamily="34" charset="0"/>
                <a:cs typeface="Arial" panose="020B0604020202020204" pitchFamily="34" charset="0"/>
              </a:rPr>
              <a:t>Brasil, </a:t>
            </a:r>
            <a:r>
              <a:rPr lang="pt-BR" sz="1200" dirty="0">
                <a:latin typeface="Arial" panose="020B0604020202020204" pitchFamily="34" charset="0"/>
                <a:cs typeface="Arial" panose="020B0604020202020204" pitchFamily="34" charset="0"/>
              </a:rPr>
              <a:t>47,3% no </a:t>
            </a:r>
            <a:r>
              <a:rPr lang="pt-BR" sz="1200" dirty="0" smtClean="0">
                <a:latin typeface="Arial" panose="020B0604020202020204" pitchFamily="34" charset="0"/>
                <a:cs typeface="Arial" panose="020B0604020202020204" pitchFamily="34" charset="0"/>
              </a:rPr>
              <a:t>Nordeste </a:t>
            </a:r>
            <a:r>
              <a:rPr lang="pt-BR" sz="1200" dirty="0">
                <a:latin typeface="Arial" panose="020B0604020202020204" pitchFamily="34" charset="0"/>
                <a:cs typeface="Arial" panose="020B0604020202020204" pitchFamily="34" charset="0"/>
              </a:rPr>
              <a:t>e 32,4% no </a:t>
            </a:r>
            <a:r>
              <a:rPr lang="pt-BR" sz="1200" dirty="0" smtClean="0">
                <a:latin typeface="Arial" panose="020B0604020202020204" pitchFamily="34" charset="0"/>
                <a:cs typeface="Arial" panose="020B0604020202020204" pitchFamily="34" charset="0"/>
              </a:rPr>
              <a:t>Ceará. </a:t>
            </a:r>
          </a:p>
          <a:p>
            <a:pPr marL="171450" indent="-171450">
              <a:buFont typeface="Wingdings" panose="05000000000000000000" pitchFamily="2" charset="2"/>
              <a:buChar char="Ø"/>
            </a:pPr>
            <a:endParaRPr lang="pt-BR"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Da comparação entre as taxas de distorção idade-série por localização, salienta-se a acentuada diferença entre as áreas rurais e urbanas tanto no ensino fundamental como no ensino médio, ou seja a distorção idade-série se constitui problema a ser resolvido nos dois níveis de ensino</a:t>
            </a:r>
            <a:r>
              <a:rPr lang="pt-BR" sz="1200" dirty="0" smtClean="0">
                <a:latin typeface="Arial" panose="020B0604020202020204" pitchFamily="34" charset="0"/>
                <a:cs typeface="Arial" panose="020B0604020202020204" pitchFamily="34" charset="0"/>
              </a:rPr>
              <a:t>.</a:t>
            </a:r>
          </a:p>
          <a:p>
            <a:pPr marL="171450" indent="-171450">
              <a:buFont typeface="Wingdings" panose="05000000000000000000" pitchFamily="2" charset="2"/>
              <a:buChar char="Ø"/>
            </a:pPr>
            <a:endParaRPr lang="pt-BR" sz="120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No </a:t>
            </a:r>
            <a:r>
              <a:rPr lang="pt-BR" sz="1200" dirty="0" smtClean="0">
                <a:latin typeface="Arial" panose="020B0604020202020204" pitchFamily="34" charset="0"/>
                <a:cs typeface="Arial" panose="020B0604020202020204" pitchFamily="34" charset="0"/>
              </a:rPr>
              <a:t>Ceará, </a:t>
            </a:r>
            <a:r>
              <a:rPr lang="pt-BR" sz="1200" dirty="0">
                <a:latin typeface="Arial" panose="020B0604020202020204" pitchFamily="34" charset="0"/>
                <a:cs typeface="Arial" panose="020B0604020202020204" pitchFamily="34" charset="0"/>
              </a:rPr>
              <a:t>as diferenças encontradas para zona urbana e zona rural são menores quando comparadas com as do Brasil e Nordeste.</a:t>
            </a:r>
          </a:p>
        </p:txBody>
      </p:sp>
      <p:graphicFrame>
        <p:nvGraphicFramePr>
          <p:cNvPr id="5" name="Gráfico 4"/>
          <p:cNvGraphicFramePr>
            <a:graphicFrameLocks/>
          </p:cNvGraphicFramePr>
          <p:nvPr>
            <p:extLst>
              <p:ext uri="{D42A27DB-BD31-4B8C-83A1-F6EECF244321}">
                <p14:modId xmlns:p14="http://schemas.microsoft.com/office/powerpoint/2010/main" val="372868455"/>
              </p:ext>
            </p:extLst>
          </p:nvPr>
        </p:nvGraphicFramePr>
        <p:xfrm>
          <a:off x="530422" y="960290"/>
          <a:ext cx="6339962" cy="3302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1582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699" y="232180"/>
            <a:ext cx="6611408" cy="483411"/>
          </a:xfrm>
        </p:spPr>
        <p:txBody>
          <a:bodyPr>
            <a:normAutofit/>
          </a:bodyPr>
          <a:lstStyle/>
          <a:p>
            <a:r>
              <a:rPr lang="pt-BR" sz="2300" b="1" dirty="0">
                <a:latin typeface="Arial" panose="020B0604020202020204" pitchFamily="34" charset="0"/>
                <a:cs typeface="Arial" panose="020B0604020202020204" pitchFamily="34" charset="0"/>
              </a:rPr>
              <a:t>Caracterização da rede </a:t>
            </a:r>
            <a:r>
              <a:rPr lang="pt-BR" sz="2300" b="1" dirty="0" smtClean="0">
                <a:latin typeface="Arial" panose="020B0604020202020204" pitchFamily="34" charset="0"/>
                <a:cs typeface="Arial" panose="020B0604020202020204" pitchFamily="34" charset="0"/>
              </a:rPr>
              <a:t>escolar</a:t>
            </a:r>
            <a:endParaRPr lang="pt-BR" sz="2300" b="1" dirty="0">
              <a:solidFill>
                <a:schemeClr val="accent1">
                  <a:lumMod val="50000"/>
                </a:schemeClr>
              </a:solidFill>
              <a:latin typeface="Arial" panose="020B0604020202020204" pitchFamily="34" charset="0"/>
              <a:cs typeface="Arial" panose="020B0604020202020204" pitchFamily="34" charset="0"/>
            </a:endParaRPr>
          </a:p>
        </p:txBody>
      </p:sp>
      <p:sp>
        <p:nvSpPr>
          <p:cNvPr id="6" name="CaixaDeTexto 5"/>
          <p:cNvSpPr txBox="1"/>
          <p:nvPr/>
        </p:nvSpPr>
        <p:spPr>
          <a:xfrm>
            <a:off x="394699" y="3995678"/>
            <a:ext cx="7075048" cy="2677656"/>
          </a:xfrm>
          <a:prstGeom prst="rect">
            <a:avLst/>
          </a:prstGeom>
          <a:noFill/>
        </p:spPr>
        <p:txBody>
          <a:bodyPr wrap="square" rtlCol="0">
            <a:spAutoFit/>
          </a:bodyPr>
          <a:lstStyle/>
          <a:p>
            <a:pPr marL="171450" indent="-171450" algn="just">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A </a:t>
            </a:r>
            <a:r>
              <a:rPr lang="pt-BR" sz="1200" dirty="0">
                <a:latin typeface="Arial" panose="020B0604020202020204" pitchFamily="34" charset="0"/>
                <a:cs typeface="Arial" panose="020B0604020202020204" pitchFamily="34" charset="0"/>
              </a:rPr>
              <a:t>rede de ensino da educação básica da área rural, </a:t>
            </a:r>
            <a:r>
              <a:rPr lang="pt-BR" sz="1200" dirty="0" smtClean="0">
                <a:latin typeface="Arial" panose="020B0604020202020204" pitchFamily="34" charset="0"/>
                <a:cs typeface="Arial" panose="020B0604020202020204" pitchFamily="34" charset="0"/>
              </a:rPr>
              <a:t>é </a:t>
            </a:r>
            <a:r>
              <a:rPr lang="pt-BR" sz="1200" dirty="0">
                <a:latin typeface="Arial" panose="020B0604020202020204" pitchFamily="34" charset="0"/>
                <a:cs typeface="Arial" panose="020B0604020202020204" pitchFamily="34" charset="0"/>
              </a:rPr>
              <a:t>constituída por 3.704 estabelecimentos de ensino, o que representa cerca de 43,3% das escolas do estado do Ceará. Ela atende a 441.943 alunos dos quais 68,7% são alunos do ensino </a:t>
            </a:r>
            <a:r>
              <a:rPr lang="pt-BR" sz="1200" dirty="0" smtClean="0">
                <a:latin typeface="Arial" panose="020B0604020202020204" pitchFamily="34" charset="0"/>
                <a:cs typeface="Arial" panose="020B0604020202020204" pitchFamily="34" charset="0"/>
              </a:rPr>
              <a:t>fundamental, sendo cerca </a:t>
            </a:r>
            <a:r>
              <a:rPr lang="pt-BR" sz="1200" dirty="0">
                <a:latin typeface="Arial" panose="020B0604020202020204" pitchFamily="34" charset="0"/>
                <a:cs typeface="Arial" panose="020B0604020202020204" pitchFamily="34" charset="0"/>
              </a:rPr>
              <a:t>de 40% </a:t>
            </a:r>
            <a:r>
              <a:rPr lang="pt-BR" sz="1200" dirty="0" smtClean="0">
                <a:latin typeface="Arial" panose="020B0604020202020204" pitchFamily="34" charset="0"/>
                <a:cs typeface="Arial" panose="020B0604020202020204" pitchFamily="34" charset="0"/>
              </a:rPr>
              <a:t>nos </a:t>
            </a:r>
            <a:r>
              <a:rPr lang="pt-BR" sz="1200" dirty="0">
                <a:latin typeface="Arial" panose="020B0604020202020204" pitchFamily="34" charset="0"/>
                <a:cs typeface="Arial" panose="020B0604020202020204" pitchFamily="34" charset="0"/>
              </a:rPr>
              <a:t>anos iniciais do ensino fundamental e </a:t>
            </a:r>
            <a:r>
              <a:rPr lang="pt-BR" sz="1200" dirty="0" smtClean="0">
                <a:latin typeface="Arial" panose="020B0604020202020204" pitchFamily="34" charset="0"/>
                <a:cs typeface="Arial" panose="020B0604020202020204" pitchFamily="34" charset="0"/>
              </a:rPr>
              <a:t>28,7% nos anos finais.</a:t>
            </a:r>
          </a:p>
          <a:p>
            <a:pPr marL="171450" indent="-171450" algn="just">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A oferta de ensino médio é muito pequena na zona rural, 2,3% em relação à matrícula total rural e 2,6% da matrícula total nesse nível de ensino</a:t>
            </a:r>
            <a:r>
              <a:rPr lang="pt-BR" sz="1200" dirty="0" smtClean="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O número de estabelecimentos e de matrículas da educação profissional na zona rural é inexpressivo e não observa-se atendimento na Educação Especial. </a:t>
            </a:r>
            <a:endParaRPr lang="pt-BR" sz="12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pt-BR" sz="1200" dirty="0">
                <a:latin typeface="Arial" panose="020B0604020202020204" pitchFamily="34" charset="0"/>
                <a:cs typeface="Arial" panose="020B0604020202020204" pitchFamily="34" charset="0"/>
              </a:rPr>
              <a:t>O afunilamento da oferta pode ser percebido pela distribuição das matrículas nas diferentes etapas da Educação </a:t>
            </a:r>
            <a:r>
              <a:rPr lang="pt-BR" sz="1200" dirty="0" smtClean="0">
                <a:latin typeface="Arial" panose="020B0604020202020204" pitchFamily="34" charset="0"/>
                <a:cs typeface="Arial" panose="020B0604020202020204" pitchFamily="34" charset="0"/>
              </a:rPr>
              <a:t>Básica: </a:t>
            </a:r>
          </a:p>
          <a:p>
            <a:pPr marL="171450" indent="-171450" algn="just">
              <a:buFont typeface="Arial" panose="020B0604020202020204" pitchFamily="34" charset="0"/>
              <a:buChar char="•"/>
            </a:pPr>
            <a:r>
              <a:rPr lang="pt-BR" sz="1200" dirty="0" smtClean="0">
                <a:latin typeface="Arial" panose="020B0604020202020204" pitchFamily="34" charset="0"/>
                <a:cs typeface="Arial" panose="020B0604020202020204" pitchFamily="34" charset="0"/>
              </a:rPr>
              <a:t>Na </a:t>
            </a:r>
            <a:r>
              <a:rPr lang="pt-BR" sz="1200" dirty="0">
                <a:latin typeface="Arial" panose="020B0604020202020204" pitchFamily="34" charset="0"/>
                <a:cs typeface="Arial" panose="020B0604020202020204" pitchFamily="34" charset="0"/>
              </a:rPr>
              <a:t>zona rural, para cada 14 vagas nos anos iniciais do fundamental existe </a:t>
            </a:r>
            <a:r>
              <a:rPr lang="pt-BR" sz="1200" dirty="0" smtClean="0">
                <a:latin typeface="Arial" panose="020B0604020202020204" pitchFamily="34" charset="0"/>
                <a:cs typeface="Arial" panose="020B0604020202020204" pitchFamily="34" charset="0"/>
              </a:rPr>
              <a:t>10 </a:t>
            </a:r>
            <a:r>
              <a:rPr lang="pt-BR" sz="1200" dirty="0">
                <a:latin typeface="Arial" panose="020B0604020202020204" pitchFamily="34" charset="0"/>
                <a:cs typeface="Arial" panose="020B0604020202020204" pitchFamily="34" charset="0"/>
              </a:rPr>
              <a:t>nos anos </a:t>
            </a:r>
            <a:r>
              <a:rPr lang="pt-BR" sz="1200" dirty="0" smtClean="0">
                <a:latin typeface="Arial" panose="020B0604020202020204" pitchFamily="34" charset="0"/>
                <a:cs typeface="Arial" panose="020B0604020202020204" pitchFamily="34" charset="0"/>
              </a:rPr>
              <a:t>finais e para </a:t>
            </a:r>
            <a:r>
              <a:rPr lang="pt-BR" sz="1200" dirty="0">
                <a:latin typeface="Arial" panose="020B0604020202020204" pitchFamily="34" charset="0"/>
                <a:cs typeface="Arial" panose="020B0604020202020204" pitchFamily="34" charset="0"/>
              </a:rPr>
              <a:t>cada 12 vagas nos anos finais, há apenas uma no ensino médio</a:t>
            </a:r>
            <a:r>
              <a:rPr lang="pt-BR" sz="1200" dirty="0" smtClean="0">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pt-BR" sz="1200" dirty="0" smtClean="0">
                <a:latin typeface="Arial" panose="020B0604020202020204" pitchFamily="34" charset="0"/>
                <a:cs typeface="Arial" panose="020B0604020202020204" pitchFamily="34" charset="0"/>
              </a:rPr>
              <a:t> </a:t>
            </a:r>
            <a:r>
              <a:rPr lang="pt-BR" sz="1200" dirty="0">
                <a:latin typeface="Arial" panose="020B0604020202020204" pitchFamily="34" charset="0"/>
                <a:cs typeface="Arial" panose="020B0604020202020204" pitchFamily="34" charset="0"/>
              </a:rPr>
              <a:t>Na zona urbana a relação de matrículas é de11,5 vagas nas séries iniciais para 10 vagas nos anos finais e para cada 12 vagas nos anos finais existe 10 no ensino médio</a:t>
            </a:r>
            <a:r>
              <a:rPr lang="pt-BR" sz="1200" dirty="0" smtClean="0">
                <a:latin typeface="Arial" panose="020B0604020202020204" pitchFamily="34" charset="0"/>
                <a:cs typeface="Arial" panose="020B0604020202020204" pitchFamily="34" charset="0"/>
              </a:rPr>
              <a:t>.</a:t>
            </a:r>
            <a:endParaRPr lang="pt-BR" sz="1200" dirty="0">
              <a:latin typeface="Arial" panose="020B0604020202020204" pitchFamily="34" charset="0"/>
              <a:cs typeface="Arial" panose="020B0604020202020204" pitchFamily="34"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1844656795"/>
              </p:ext>
            </p:extLst>
          </p:nvPr>
        </p:nvGraphicFramePr>
        <p:xfrm>
          <a:off x="394699" y="715591"/>
          <a:ext cx="6392466" cy="3173829"/>
        </p:xfrm>
        <a:graphic>
          <a:graphicData uri="http://schemas.openxmlformats.org/drawingml/2006/table">
            <a:tbl>
              <a:tblPr/>
              <a:tblGrid>
                <a:gridCol w="1883944"/>
                <a:gridCol w="701086"/>
                <a:gridCol w="733444"/>
                <a:gridCol w="733444"/>
                <a:gridCol w="819731"/>
                <a:gridCol w="787373"/>
                <a:gridCol w="733444"/>
              </a:tblGrid>
              <a:tr h="485295">
                <a:tc gridSpan="7">
                  <a:txBody>
                    <a:bodyPr/>
                    <a:lstStyle/>
                    <a:p>
                      <a:pPr algn="ctr" fontAlgn="b"/>
                      <a:r>
                        <a:rPr lang="pt-BR" sz="1100" b="0" i="0" u="none" strike="noStrike" dirty="0">
                          <a:solidFill>
                            <a:srgbClr val="000000"/>
                          </a:solidFill>
                          <a:effectLst/>
                          <a:latin typeface="Arial" panose="020B0604020202020204" pitchFamily="34" charset="0"/>
                        </a:rPr>
                        <a:t> </a:t>
                      </a:r>
                      <a:r>
                        <a:rPr lang="pt-BR" sz="1200" b="1" i="0" u="none" strike="noStrike" dirty="0">
                          <a:solidFill>
                            <a:srgbClr val="000000"/>
                          </a:solidFill>
                          <a:effectLst/>
                          <a:latin typeface="Arial" panose="020B0604020202020204" pitchFamily="34" charset="0"/>
                        </a:rPr>
                        <a:t>Número de estabelecimentos de ensino e de matrículas por localização, segundo o nível/modalidade de ensino - Ceará 2013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81471">
                <a:tc rowSpan="2">
                  <a:txBody>
                    <a:bodyPr/>
                    <a:lstStyle/>
                    <a:p>
                      <a:pPr algn="ctr" fontAlgn="ctr"/>
                      <a:r>
                        <a:rPr lang="pt-BR" sz="1100" b="1" i="0" u="none" strike="noStrike" dirty="0">
                          <a:solidFill>
                            <a:srgbClr val="000000"/>
                          </a:solidFill>
                          <a:effectLst/>
                          <a:latin typeface="Arial" panose="020B0604020202020204" pitchFamily="34" charset="0"/>
                        </a:rPr>
                        <a:t>Nível / Modalidade de Ensino</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pt-BR" sz="1100" b="1" i="0" u="none" strike="noStrike">
                          <a:solidFill>
                            <a:srgbClr val="000000"/>
                          </a:solidFill>
                          <a:effectLst/>
                          <a:latin typeface="Arial" panose="020B0604020202020204" pitchFamily="34" charset="0"/>
                        </a:rPr>
                        <a:t>Estabelecimento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3">
                  <a:txBody>
                    <a:bodyPr/>
                    <a:lstStyle/>
                    <a:p>
                      <a:pPr algn="ctr" fontAlgn="ctr"/>
                      <a:r>
                        <a:rPr lang="pt-BR" sz="1100" b="1" i="0" u="none" strike="noStrike">
                          <a:solidFill>
                            <a:srgbClr val="000000"/>
                          </a:solidFill>
                          <a:effectLst/>
                          <a:latin typeface="Arial" panose="020B0604020202020204" pitchFamily="34" charset="0"/>
                        </a:rPr>
                        <a:t>Matrícula</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r>
              <a:tr h="271765">
                <a:tc vMerge="1">
                  <a:txBody>
                    <a:bodyPr/>
                    <a:lstStyle/>
                    <a:p>
                      <a:endParaRPr lang="pt-BR"/>
                    </a:p>
                  </a:txBody>
                  <a:tcPr/>
                </a:tc>
                <a:tc>
                  <a:txBody>
                    <a:bodyPr/>
                    <a:lstStyle/>
                    <a:p>
                      <a:pPr algn="ctr" fontAlgn="ctr"/>
                      <a:r>
                        <a:rPr lang="pt-BR" sz="1100" b="1" i="0" u="none" strike="noStrike">
                          <a:solidFill>
                            <a:srgbClr val="000000"/>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Arial" panose="020B0604020202020204" pitchFamily="34" charset="0"/>
                        </a:rPr>
                        <a:t>Urbana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Arial" panose="020B0604020202020204" pitchFamily="34" charset="0"/>
                        </a:rPr>
                        <a:t>Rural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Arial" panose="020B0604020202020204" pitchFamily="34" charset="0"/>
                        </a:rPr>
                        <a:t>Urbana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dirty="0">
                          <a:solidFill>
                            <a:srgbClr val="000000"/>
                          </a:solidFill>
                          <a:effectLst/>
                          <a:latin typeface="Arial" panose="020B0604020202020204" pitchFamily="34" charset="0"/>
                        </a:rPr>
                        <a:t>Rural</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118">
                <a:tc>
                  <a:txBody>
                    <a:bodyPr/>
                    <a:lstStyle/>
                    <a:p>
                      <a:pPr algn="l" fontAlgn="b"/>
                      <a:r>
                        <a:rPr lang="pt-BR" sz="1100" b="0" i="0" u="none" strike="noStrike">
                          <a:solidFill>
                            <a:srgbClr val="000000"/>
                          </a:solidFill>
                          <a:effectLst/>
                          <a:latin typeface="Arial" panose="020B0604020202020204" pitchFamily="34" charset="0"/>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Arial" panose="020B0604020202020204" pitchFamily="34" charset="0"/>
                        </a:rPr>
                        <a:t>8.560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Arial" panose="020B0604020202020204" pitchFamily="34" charset="0"/>
                        </a:rPr>
                        <a:t>4.856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Arial" panose="020B0604020202020204" pitchFamily="34" charset="0"/>
                        </a:rPr>
                        <a:t>3.704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Arial" panose="020B0604020202020204" pitchFamily="34" charset="0"/>
                        </a:rPr>
                        <a:t>2.327.440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Arial" panose="020B0604020202020204" pitchFamily="34" charset="0"/>
                        </a:rPr>
                        <a:t>1.885.497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Arial" panose="020B0604020202020204" pitchFamily="34" charset="0"/>
                        </a:rPr>
                        <a:t>441.943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4118">
                <a:tc>
                  <a:txBody>
                    <a:bodyPr/>
                    <a:lstStyle/>
                    <a:p>
                      <a:pPr algn="l" fontAlgn="b"/>
                      <a:r>
                        <a:rPr lang="pt-BR" sz="1100" b="0" i="0" u="none" strike="noStrike">
                          <a:solidFill>
                            <a:srgbClr val="000000"/>
                          </a:solidFill>
                          <a:effectLst/>
                          <a:latin typeface="Arial" panose="020B0604020202020204" pitchFamily="34" charset="0"/>
                        </a:rPr>
                        <a:t>Creche</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4.914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2.425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2.489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137.090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106.238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30.852</a:t>
                      </a:r>
                    </a:p>
                  </a:txBody>
                  <a:tcPr marL="9525" marR="9525" marT="9525" marB="0" anchor="b">
                    <a:lnL>
                      <a:noFill/>
                    </a:lnL>
                    <a:lnR>
                      <a:noFill/>
                    </a:lnR>
                    <a:lnT>
                      <a:noFill/>
                    </a:lnT>
                    <a:lnB>
                      <a:noFill/>
                    </a:lnB>
                  </a:tcPr>
                </a:tc>
              </a:tr>
              <a:tr h="194118">
                <a:tc>
                  <a:txBody>
                    <a:bodyPr/>
                    <a:lstStyle/>
                    <a:p>
                      <a:pPr algn="l" fontAlgn="b"/>
                      <a:r>
                        <a:rPr lang="pt-BR" sz="1100" b="0" i="0" u="none" strike="noStrike">
                          <a:solidFill>
                            <a:srgbClr val="000000"/>
                          </a:solidFill>
                          <a:effectLst/>
                          <a:latin typeface="Arial" panose="020B0604020202020204" pitchFamily="34" charset="0"/>
                        </a:rPr>
                        <a:t>Pré-Escola</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6.105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2.950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3.155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246.862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186.718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60.144</a:t>
                      </a:r>
                    </a:p>
                  </a:txBody>
                  <a:tcPr marL="9525" marR="9525" marT="9525" marB="0" anchor="b">
                    <a:lnL>
                      <a:noFill/>
                    </a:lnL>
                    <a:lnR>
                      <a:noFill/>
                    </a:lnR>
                    <a:lnT>
                      <a:noFill/>
                    </a:lnT>
                    <a:lnB>
                      <a:noFill/>
                    </a:lnB>
                  </a:tcPr>
                </a:tc>
              </a:tr>
              <a:tr h="194118">
                <a:tc>
                  <a:txBody>
                    <a:bodyPr/>
                    <a:lstStyle/>
                    <a:p>
                      <a:pPr algn="l" fontAlgn="b"/>
                      <a:r>
                        <a:rPr lang="pt-BR" sz="1100" b="0" i="0" u="none" strike="noStrike">
                          <a:solidFill>
                            <a:srgbClr val="000000"/>
                          </a:solidFill>
                          <a:effectLst/>
                          <a:latin typeface="Arial" panose="020B0604020202020204" pitchFamily="34" charset="0"/>
                        </a:rPr>
                        <a:t>Ensino Fundamental</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6.602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3.479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3.123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1.333.298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1.029.766</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303.532</a:t>
                      </a:r>
                    </a:p>
                  </a:txBody>
                  <a:tcPr marL="9525" marR="9525" marT="9525" marB="0" anchor="b">
                    <a:lnL>
                      <a:noFill/>
                    </a:lnL>
                    <a:lnR>
                      <a:noFill/>
                    </a:lnR>
                    <a:lnT>
                      <a:noFill/>
                    </a:lnT>
                    <a:lnB>
                      <a:noFill/>
                    </a:lnB>
                  </a:tcPr>
                </a:tc>
              </a:tr>
              <a:tr h="194118">
                <a:tc>
                  <a:txBody>
                    <a:bodyPr/>
                    <a:lstStyle/>
                    <a:p>
                      <a:pPr algn="l" fontAlgn="b"/>
                      <a:r>
                        <a:rPr lang="pt-BR" sz="1100" b="0" i="0" u="none" strike="noStrike">
                          <a:solidFill>
                            <a:srgbClr val="000000"/>
                          </a:solidFill>
                          <a:effectLst/>
                          <a:latin typeface="Arial" panose="020B0604020202020204" pitchFamily="34" charset="0"/>
                        </a:rPr>
                        <a:t>Anos Iniciais</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6.130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3.087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3.043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727.299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550.848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176.451</a:t>
                      </a:r>
                    </a:p>
                  </a:txBody>
                  <a:tcPr marL="9525" marR="9525" marT="9525" marB="0" anchor="b">
                    <a:lnL>
                      <a:noFill/>
                    </a:lnL>
                    <a:lnR>
                      <a:noFill/>
                    </a:lnR>
                    <a:lnT>
                      <a:noFill/>
                    </a:lnT>
                    <a:lnB>
                      <a:noFill/>
                    </a:lnB>
                  </a:tcPr>
                </a:tc>
              </a:tr>
              <a:tr h="194118">
                <a:tc>
                  <a:txBody>
                    <a:bodyPr/>
                    <a:lstStyle/>
                    <a:p>
                      <a:pPr algn="l" fontAlgn="b"/>
                      <a:r>
                        <a:rPr lang="pt-BR" sz="1100" b="0" i="0" u="none" strike="noStrike">
                          <a:solidFill>
                            <a:srgbClr val="000000"/>
                          </a:solidFill>
                          <a:effectLst/>
                          <a:latin typeface="Arial" panose="020B0604020202020204" pitchFamily="34" charset="0"/>
                        </a:rPr>
                        <a:t>Anos Finais</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3.911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2.184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1.727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605.999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478.918</a:t>
                      </a:r>
                    </a:p>
                  </a:txBody>
                  <a:tcPr marL="9525" marR="9525" marT="9525" marB="0" anchor="b">
                    <a:lnL>
                      <a:noFill/>
                    </a:lnL>
                    <a:lnR>
                      <a:noFill/>
                    </a:lnR>
                    <a:lnT>
                      <a:noFill/>
                    </a:lnT>
                    <a:lnB>
                      <a:noFill/>
                    </a:lnB>
                  </a:tcPr>
                </a:tc>
                <a:tc>
                  <a:txBody>
                    <a:bodyPr/>
                    <a:lstStyle/>
                    <a:p>
                      <a:pPr algn="r" fontAlgn="b"/>
                      <a:r>
                        <a:rPr lang="pt-BR" sz="1100" b="0" i="0" u="none" strike="noStrike" dirty="0">
                          <a:solidFill>
                            <a:srgbClr val="000000"/>
                          </a:solidFill>
                          <a:effectLst/>
                          <a:latin typeface="Arial" panose="020B0604020202020204" pitchFamily="34" charset="0"/>
                        </a:rPr>
                        <a:t>127.081</a:t>
                      </a:r>
                    </a:p>
                  </a:txBody>
                  <a:tcPr marL="9525" marR="9525" marT="9525" marB="0" anchor="b">
                    <a:lnL>
                      <a:noFill/>
                    </a:lnL>
                    <a:lnR>
                      <a:noFill/>
                    </a:lnR>
                    <a:lnT>
                      <a:noFill/>
                    </a:lnT>
                    <a:lnB>
                      <a:noFill/>
                    </a:lnB>
                  </a:tcPr>
                </a:tc>
              </a:tr>
              <a:tr h="194118">
                <a:tc>
                  <a:txBody>
                    <a:bodyPr/>
                    <a:lstStyle/>
                    <a:p>
                      <a:pPr algn="l" fontAlgn="b"/>
                      <a:r>
                        <a:rPr lang="pt-BR" sz="1100" b="0" i="0" u="none" strike="noStrike">
                          <a:solidFill>
                            <a:srgbClr val="000000"/>
                          </a:solidFill>
                          <a:effectLst/>
                          <a:latin typeface="Arial" panose="020B0604020202020204" pitchFamily="34" charset="0"/>
                        </a:rPr>
                        <a:t>Ensino Médio</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908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869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39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399.850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389.536</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10.314</a:t>
                      </a:r>
                    </a:p>
                  </a:txBody>
                  <a:tcPr marL="9525" marR="9525" marT="9525" marB="0" anchor="b">
                    <a:lnL>
                      <a:noFill/>
                    </a:lnL>
                    <a:lnR>
                      <a:noFill/>
                    </a:lnR>
                    <a:lnT>
                      <a:noFill/>
                    </a:lnT>
                    <a:lnB>
                      <a:noFill/>
                    </a:lnB>
                  </a:tcPr>
                </a:tc>
              </a:tr>
              <a:tr h="194118">
                <a:tc>
                  <a:txBody>
                    <a:bodyPr/>
                    <a:lstStyle/>
                    <a:p>
                      <a:pPr algn="l" fontAlgn="b"/>
                      <a:r>
                        <a:rPr lang="pt-BR" sz="1100" b="0" i="0" u="none" strike="noStrike">
                          <a:solidFill>
                            <a:srgbClr val="000000"/>
                          </a:solidFill>
                          <a:effectLst/>
                          <a:latin typeface="Arial" panose="020B0604020202020204" pitchFamily="34" charset="0"/>
                        </a:rPr>
                        <a:t>Educação Especial</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54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54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2.153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2.153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a:t>
                      </a:r>
                    </a:p>
                  </a:txBody>
                  <a:tcPr marL="9525" marR="9525" marT="9525" marB="0" anchor="b">
                    <a:lnL>
                      <a:noFill/>
                    </a:lnL>
                    <a:lnR>
                      <a:noFill/>
                    </a:lnR>
                    <a:lnT>
                      <a:noFill/>
                    </a:lnT>
                    <a:lnB>
                      <a:noFill/>
                    </a:lnB>
                  </a:tcPr>
                </a:tc>
              </a:tr>
              <a:tr h="194118">
                <a:tc>
                  <a:txBody>
                    <a:bodyPr/>
                    <a:lstStyle/>
                    <a:p>
                      <a:pPr algn="l" fontAlgn="b"/>
                      <a:r>
                        <a:rPr lang="pt-BR" sz="1100" b="0" i="0" u="none" strike="noStrike">
                          <a:solidFill>
                            <a:srgbClr val="000000"/>
                          </a:solidFill>
                          <a:effectLst/>
                          <a:latin typeface="Arial" panose="020B0604020202020204" pitchFamily="34" charset="0"/>
                        </a:rPr>
                        <a:t>Educ.de Jovens e Adultos</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2.253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1.138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1.115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186.796</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149.888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36.908</a:t>
                      </a:r>
                    </a:p>
                  </a:txBody>
                  <a:tcPr marL="9525" marR="9525" marT="9525" marB="0" anchor="b">
                    <a:lnL>
                      <a:noFill/>
                    </a:lnL>
                    <a:lnR>
                      <a:noFill/>
                    </a:lnR>
                    <a:lnT>
                      <a:noFill/>
                    </a:lnT>
                    <a:lnB>
                      <a:noFill/>
                    </a:lnB>
                  </a:tcPr>
                </a:tc>
              </a:tr>
              <a:tr h="194118">
                <a:tc>
                  <a:txBody>
                    <a:bodyPr/>
                    <a:lstStyle/>
                    <a:p>
                      <a:pPr algn="l" fontAlgn="b"/>
                      <a:r>
                        <a:rPr lang="pt-BR" sz="1100" b="0" i="0" u="none" strike="noStrike">
                          <a:solidFill>
                            <a:srgbClr val="000000"/>
                          </a:solidFill>
                          <a:effectLst/>
                          <a:latin typeface="Arial" panose="020B0604020202020204" pitchFamily="34" charset="0"/>
                        </a:rPr>
                        <a:t>Educação Profissional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81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78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21.391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21.198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193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4118">
                <a:tc gridSpan="3">
                  <a:txBody>
                    <a:bodyPr/>
                    <a:lstStyle/>
                    <a:p>
                      <a:pPr algn="ctr" fontAlgn="b"/>
                      <a:r>
                        <a:rPr lang="pt-BR" sz="900" b="0" i="0" u="none" strike="noStrike">
                          <a:solidFill>
                            <a:srgbClr val="000000"/>
                          </a:solidFill>
                          <a:effectLst/>
                          <a:latin typeface="Arial" panose="020B0604020202020204" pitchFamily="34" charset="0"/>
                        </a:rPr>
                        <a:t>Fonte:MEC/INEP . Censo escolar da educação básica.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pt-BR"/>
                    </a:p>
                  </a:txBody>
                  <a:tcPr/>
                </a:tc>
                <a:tc hMerge="1">
                  <a:txBody>
                    <a:bodyPr/>
                    <a:lstStyle/>
                    <a:p>
                      <a:endParaRPr lang="pt-BR"/>
                    </a:p>
                  </a:txBody>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478383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184" y="155047"/>
            <a:ext cx="4155474" cy="495402"/>
          </a:xfrm>
        </p:spPr>
        <p:txBody>
          <a:bodyPr>
            <a:noAutofit/>
          </a:bodyPr>
          <a:lstStyle/>
          <a:p>
            <a:r>
              <a:rPr lang="pt-BR" sz="2800" dirty="0">
                <a:solidFill>
                  <a:schemeClr val="accent1">
                    <a:lumMod val="50000"/>
                  </a:schemeClr>
                </a:solidFill>
                <a:latin typeface="Arial" panose="020B0604020202020204" pitchFamily="34" charset="0"/>
                <a:cs typeface="Arial" panose="020B0604020202020204" pitchFamily="34" charset="0"/>
              </a:rPr>
              <a:t>Contexto Demográfico</a:t>
            </a:r>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1498497266"/>
              </p:ext>
            </p:extLst>
          </p:nvPr>
        </p:nvGraphicFramePr>
        <p:xfrm>
          <a:off x="576780" y="789612"/>
          <a:ext cx="5720326" cy="3004383"/>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390028" y="4112727"/>
            <a:ext cx="2812589" cy="307777"/>
          </a:xfrm>
          <a:prstGeom prst="rect">
            <a:avLst/>
          </a:prstGeom>
          <a:noFill/>
        </p:spPr>
        <p:txBody>
          <a:bodyPr wrap="square" rtlCol="0">
            <a:spAutoFit/>
          </a:bodyPr>
          <a:lstStyle/>
          <a:p>
            <a:r>
              <a:rPr lang="pt-BR" sz="1400" dirty="0">
                <a:latin typeface="Arial" panose="020B0604020202020204" pitchFamily="34" charset="0"/>
                <a:cs typeface="Arial" panose="020B0604020202020204" pitchFamily="34" charset="0"/>
              </a:rPr>
              <a:t>Conceito: Área de localização</a:t>
            </a:r>
          </a:p>
        </p:txBody>
      </p:sp>
      <p:sp>
        <p:nvSpPr>
          <p:cNvPr id="6" name="CaixaDeTexto 5"/>
          <p:cNvSpPr txBox="1"/>
          <p:nvPr/>
        </p:nvSpPr>
        <p:spPr>
          <a:xfrm>
            <a:off x="390028" y="5396522"/>
            <a:ext cx="6585807" cy="954107"/>
          </a:xfrm>
          <a:prstGeom prst="rect">
            <a:avLst/>
          </a:prstGeom>
          <a:noFill/>
        </p:spPr>
        <p:txBody>
          <a:bodyPr wrap="square" rtlCol="0">
            <a:spAutoFit/>
          </a:bodyPr>
          <a:lstStyle/>
          <a:p>
            <a:pPr marL="285750" indent="-285750">
              <a:buFont typeface="Wingdings" panose="05000000000000000000" pitchFamily="2" charset="2"/>
              <a:buChar char="Ø"/>
            </a:pPr>
            <a:r>
              <a:rPr lang="pt-BR" sz="1400" dirty="0">
                <a:latin typeface="Arial" panose="020B0604020202020204" pitchFamily="34" charset="0"/>
                <a:cs typeface="Arial" panose="020B0604020202020204" pitchFamily="34" charset="0"/>
              </a:rPr>
              <a:t>A taxa de urbanização no Ceará cresceu 14,8% nos últimos 20 anos.</a:t>
            </a:r>
          </a:p>
          <a:p>
            <a:endParaRPr lang="pt-BR"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pt-BR" sz="1400" dirty="0">
                <a:latin typeface="Arial" panose="020B0604020202020204" pitchFamily="34" charset="0"/>
                <a:cs typeface="Arial" panose="020B0604020202020204" pitchFamily="34" charset="0"/>
              </a:rPr>
              <a:t>Embora haja tendência crescente de urbanização, observa-se desaceleração </a:t>
            </a:r>
          </a:p>
          <a:p>
            <a:r>
              <a:rPr lang="pt-BR" sz="1400" dirty="0">
                <a:latin typeface="Arial" panose="020B0604020202020204" pitchFamily="34" charset="0"/>
                <a:cs typeface="Arial" panose="020B0604020202020204" pitchFamily="34" charset="0"/>
              </a:rPr>
              <a:t>     no ritmo deste crescimento.</a:t>
            </a:r>
          </a:p>
        </p:txBody>
      </p:sp>
      <p:sp>
        <p:nvSpPr>
          <p:cNvPr id="7" name="CaixaDeTexto 6"/>
          <p:cNvSpPr txBox="1"/>
          <p:nvPr/>
        </p:nvSpPr>
        <p:spPr>
          <a:xfrm>
            <a:off x="390028" y="4431459"/>
            <a:ext cx="6372715" cy="646331"/>
          </a:xfrm>
          <a:prstGeom prst="rect">
            <a:avLst/>
          </a:prstGeom>
          <a:noFill/>
        </p:spPr>
        <p:txBody>
          <a:bodyPr wrap="square" rtlCol="0">
            <a:spAutoFit/>
          </a:bodyPr>
          <a:lstStyle/>
          <a:p>
            <a:pPr algn="just"/>
            <a:r>
              <a:rPr lang="pt-BR" sz="1200" dirty="0">
                <a:latin typeface="Arial" panose="020B0604020202020204" pitchFamily="34" charset="0"/>
                <a:cs typeface="Arial" panose="020B0604020202020204" pitchFamily="34" charset="0"/>
              </a:rPr>
              <a:t>Com base na legislação, o IBGE considera como situação urbana as áreas correspondentes às cidades (sedes municipais), às vilas (sedes distritais) ou às áreas urbanas isoladas. A situação rural abrange toda a área situada fora desses limites.</a:t>
            </a:r>
          </a:p>
        </p:txBody>
      </p:sp>
      <p:sp>
        <p:nvSpPr>
          <p:cNvPr id="3" name="CaixaDeTexto 2"/>
          <p:cNvSpPr txBox="1"/>
          <p:nvPr/>
        </p:nvSpPr>
        <p:spPr>
          <a:xfrm>
            <a:off x="557928" y="3424663"/>
            <a:ext cx="2091004" cy="369332"/>
          </a:xfrm>
          <a:prstGeom prst="rect">
            <a:avLst/>
          </a:prstGeom>
          <a:noFill/>
        </p:spPr>
        <p:txBody>
          <a:bodyPr wrap="square" rtlCol="0">
            <a:spAutoFit/>
          </a:bodyPr>
          <a:lstStyle/>
          <a:p>
            <a:r>
              <a:rPr lang="pt-BR" sz="900" dirty="0" smtClean="0">
                <a:latin typeface="Arial" panose="020B0604020202020204" pitchFamily="34" charset="0"/>
                <a:cs typeface="Arial" panose="020B0604020202020204" pitchFamily="34" charset="0"/>
              </a:rPr>
              <a:t>Fonte: IBGE. Censo Demográfico e Contagem 2007.</a:t>
            </a:r>
            <a:endParaRPr lang="pt-B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847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699" y="232180"/>
            <a:ext cx="6611408" cy="483411"/>
          </a:xfrm>
        </p:spPr>
        <p:txBody>
          <a:bodyPr>
            <a:normAutofit/>
          </a:bodyPr>
          <a:lstStyle/>
          <a:p>
            <a:r>
              <a:rPr lang="pt-BR" sz="2300" b="1" dirty="0">
                <a:latin typeface="Arial" panose="020B0604020202020204" pitchFamily="34" charset="0"/>
                <a:cs typeface="Arial" panose="020B0604020202020204" pitchFamily="34" charset="0"/>
              </a:rPr>
              <a:t>Caracterização da rede </a:t>
            </a:r>
            <a:r>
              <a:rPr lang="pt-BR" sz="2300" b="1" dirty="0" smtClean="0">
                <a:latin typeface="Arial" panose="020B0604020202020204" pitchFamily="34" charset="0"/>
                <a:cs typeface="Arial" panose="020B0604020202020204" pitchFamily="34" charset="0"/>
              </a:rPr>
              <a:t>escolar</a:t>
            </a:r>
            <a:endParaRPr lang="pt-BR" sz="2300" b="1" dirty="0">
              <a:solidFill>
                <a:schemeClr val="accent1">
                  <a:lumMod val="50000"/>
                </a:schemeClr>
              </a:solidFill>
              <a:latin typeface="Arial" panose="020B0604020202020204" pitchFamily="34" charset="0"/>
              <a:cs typeface="Arial" panose="020B0604020202020204" pitchFamily="34" charset="0"/>
            </a:endParaRPr>
          </a:p>
        </p:txBody>
      </p:sp>
      <p:sp>
        <p:nvSpPr>
          <p:cNvPr id="6" name="CaixaDeTexto 5"/>
          <p:cNvSpPr txBox="1"/>
          <p:nvPr/>
        </p:nvSpPr>
        <p:spPr>
          <a:xfrm>
            <a:off x="613639" y="3879767"/>
            <a:ext cx="5993222" cy="2031325"/>
          </a:xfrm>
          <a:prstGeom prst="rect">
            <a:avLst/>
          </a:prstGeom>
          <a:noFill/>
        </p:spPr>
        <p:txBody>
          <a:bodyPr wrap="square" rtlCol="0">
            <a:spAutoFit/>
          </a:bodyPr>
          <a:lstStyle/>
          <a:p>
            <a:pPr marL="171450" indent="-171450" algn="just">
              <a:buFont typeface="Wingdings" panose="05000000000000000000" pitchFamily="2" charset="2"/>
              <a:buChar char="Ø"/>
            </a:pPr>
            <a:r>
              <a:rPr lang="pt-BR" sz="1400" dirty="0">
                <a:latin typeface="Arial" panose="020B0604020202020204" pitchFamily="34" charset="0"/>
                <a:ea typeface="Times New Roman" panose="02020603050405020304" pitchFamily="18" charset="0"/>
              </a:rPr>
              <a:t>Em relação à organização das escolas de educação básica na área </a:t>
            </a:r>
            <a:r>
              <a:rPr lang="pt-BR" sz="1400" dirty="0" smtClean="0">
                <a:latin typeface="Arial" panose="020B0604020202020204" pitchFamily="34" charset="0"/>
                <a:ea typeface="Times New Roman" panose="02020603050405020304" pitchFamily="18" charset="0"/>
              </a:rPr>
              <a:t>rural, houve </a:t>
            </a:r>
            <a:r>
              <a:rPr lang="pt-BR" sz="1400" dirty="0">
                <a:latin typeface="Arial" panose="020B0604020202020204" pitchFamily="34" charset="0"/>
                <a:ea typeface="Times New Roman" panose="02020603050405020304" pitchFamily="18" charset="0"/>
              </a:rPr>
              <a:t>queda tanto no número de estabelecimentos quanto no número de matrículas</a:t>
            </a:r>
            <a:r>
              <a:rPr lang="pt-BR" sz="1400" dirty="0" smtClean="0">
                <a:latin typeface="Arial" panose="020B0604020202020204" pitchFamily="34" charset="0"/>
                <a:ea typeface="Times New Roman" panose="02020603050405020304" pitchFamily="18" charset="0"/>
              </a:rPr>
              <a:t>.</a:t>
            </a:r>
          </a:p>
          <a:p>
            <a:pPr algn="just"/>
            <a:endParaRPr lang="pt-BR" sz="1400" dirty="0" smtClean="0">
              <a:latin typeface="Arial" panose="020B0604020202020204" pitchFamily="34" charset="0"/>
              <a:ea typeface="Times New Roman" panose="02020603050405020304" pitchFamily="18" charset="0"/>
            </a:endParaRPr>
          </a:p>
          <a:p>
            <a:pPr marL="171450" indent="-171450" algn="just">
              <a:buFont typeface="Wingdings" panose="05000000000000000000" pitchFamily="2" charset="2"/>
              <a:buChar char="Ø"/>
            </a:pPr>
            <a:r>
              <a:rPr lang="pt-BR" sz="1400" dirty="0" smtClean="0">
                <a:latin typeface="Arial" panose="020B0604020202020204" pitchFamily="34" charset="0"/>
                <a:ea typeface="Times New Roman" panose="02020603050405020304" pitchFamily="18" charset="0"/>
              </a:rPr>
              <a:t> Esse resultado pode ser explicado </a:t>
            </a:r>
            <a:r>
              <a:rPr lang="pt-BR" sz="1400" dirty="0">
                <a:latin typeface="Arial" panose="020B0604020202020204" pitchFamily="34" charset="0"/>
                <a:ea typeface="Times New Roman" panose="02020603050405020304" pitchFamily="18" charset="0"/>
              </a:rPr>
              <a:t>tanto </a:t>
            </a:r>
            <a:r>
              <a:rPr lang="pt-BR" sz="1400" dirty="0" smtClean="0">
                <a:latin typeface="Arial" panose="020B0604020202020204" pitchFamily="34" charset="0"/>
                <a:ea typeface="Times New Roman" panose="02020603050405020304" pitchFamily="18" charset="0"/>
              </a:rPr>
              <a:t>pela </a:t>
            </a:r>
            <a:r>
              <a:rPr lang="pt-BR" sz="1400" dirty="0">
                <a:latin typeface="Arial" panose="020B0604020202020204" pitchFamily="34" charset="0"/>
                <a:ea typeface="Times New Roman" panose="02020603050405020304" pitchFamily="18" charset="0"/>
              </a:rPr>
              <a:t>melhoria do fluxo escolar</a:t>
            </a:r>
            <a:r>
              <a:rPr lang="pt-BR" sz="1400" dirty="0" smtClean="0">
                <a:latin typeface="Arial" panose="020B0604020202020204" pitchFamily="34" charset="0"/>
                <a:ea typeface="Times New Roman" panose="02020603050405020304" pitchFamily="18" charset="0"/>
              </a:rPr>
              <a:t>, </a:t>
            </a:r>
            <a:r>
              <a:rPr lang="pt-BR" sz="1400" dirty="0">
                <a:latin typeface="Arial" panose="020B0604020202020204" pitchFamily="34" charset="0"/>
                <a:ea typeface="Times New Roman" panose="02020603050405020304" pitchFamily="18" charset="0"/>
              </a:rPr>
              <a:t>quanto pelo resultado da reorganização da rede escolar municipal e adesão aos programas de transporte escolar ocasionando a transferência do atendimento desses alunos para as escolas urbanas</a:t>
            </a:r>
            <a:r>
              <a:rPr lang="pt-BR" sz="1400" dirty="0" smtClean="0">
                <a:latin typeface="Arial" panose="020B0604020202020204" pitchFamily="34" charset="0"/>
                <a:ea typeface="Times New Roman" panose="02020603050405020304" pitchFamily="18" charset="0"/>
              </a:rPr>
              <a:t>.</a:t>
            </a:r>
            <a:endParaRPr lang="pt-BR" sz="1400" dirty="0">
              <a:latin typeface="Arial" panose="020B0604020202020204" pitchFamily="34" charset="0"/>
              <a:cs typeface="Arial" panose="020B0604020202020204"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1104819392"/>
              </p:ext>
            </p:extLst>
          </p:nvPr>
        </p:nvGraphicFramePr>
        <p:xfrm>
          <a:off x="913871" y="988844"/>
          <a:ext cx="5306624" cy="2530313"/>
        </p:xfrm>
        <a:graphic>
          <a:graphicData uri="http://schemas.openxmlformats.org/drawingml/2006/table">
            <a:tbl>
              <a:tblPr/>
              <a:tblGrid>
                <a:gridCol w="2108111"/>
                <a:gridCol w="664626"/>
                <a:gridCol w="778859"/>
                <a:gridCol w="768474"/>
                <a:gridCol w="986554"/>
              </a:tblGrid>
              <a:tr h="539247">
                <a:tc gridSpan="5">
                  <a:txBody>
                    <a:bodyPr/>
                    <a:lstStyle/>
                    <a:p>
                      <a:pPr algn="ctr" fontAlgn="ctr"/>
                      <a:r>
                        <a:rPr lang="pt-BR" sz="1200" b="1" i="0" u="none" strike="noStrike" dirty="0" smtClean="0">
                          <a:solidFill>
                            <a:srgbClr val="000000"/>
                          </a:solidFill>
                          <a:effectLst/>
                          <a:latin typeface="Arial" panose="020B0604020202020204" pitchFamily="34" charset="0"/>
                        </a:rPr>
                        <a:t>Número </a:t>
                      </a:r>
                      <a:r>
                        <a:rPr lang="pt-BR" sz="1200" b="1" i="0" u="none" strike="noStrike" dirty="0">
                          <a:solidFill>
                            <a:srgbClr val="000000"/>
                          </a:solidFill>
                          <a:effectLst/>
                          <a:latin typeface="Arial" panose="020B0604020202020204" pitchFamily="34" charset="0"/>
                        </a:rPr>
                        <a:t>de estabelecimentos e de matrículas  segundo o tipo de organização do Ensino Fundamental - Ceará Rural - 2012/2013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31844">
                <a:tc rowSpan="2">
                  <a:txBody>
                    <a:bodyPr/>
                    <a:lstStyle/>
                    <a:p>
                      <a:pPr algn="ctr" fontAlgn="ctr"/>
                      <a:r>
                        <a:rPr lang="pt-BR" sz="1100" b="1" i="0" u="none" strike="noStrike">
                          <a:solidFill>
                            <a:srgbClr val="000000"/>
                          </a:solidFill>
                          <a:effectLst/>
                          <a:latin typeface="Arial" panose="020B0604020202020204" pitchFamily="34" charset="0"/>
                        </a:rPr>
                        <a:t>Forma de Organização</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pt-BR" sz="1100" b="1" i="0" u="none" strike="noStrike">
                          <a:solidFill>
                            <a:srgbClr val="000000"/>
                          </a:solidFill>
                          <a:effectLst/>
                          <a:latin typeface="Arial" panose="020B0604020202020204" pitchFamily="34" charset="0"/>
                        </a:rPr>
                        <a:t>Estabalecimento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pt-BR"/>
                    </a:p>
                  </a:txBody>
                  <a:tcPr/>
                </a:tc>
                <a:tc gridSpan="2">
                  <a:txBody>
                    <a:bodyPr/>
                    <a:lstStyle/>
                    <a:p>
                      <a:pPr algn="ctr" fontAlgn="b"/>
                      <a:r>
                        <a:rPr lang="pt-BR" sz="1100" b="1" i="0" u="none" strike="noStrike">
                          <a:solidFill>
                            <a:srgbClr val="000000"/>
                          </a:solidFill>
                          <a:effectLst/>
                          <a:latin typeface="Arial" panose="020B0604020202020204" pitchFamily="34" charset="0"/>
                        </a:rPr>
                        <a:t>Matrícula</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pt-BR"/>
                    </a:p>
                  </a:txBody>
                  <a:tcPr/>
                </a:tc>
              </a:tr>
              <a:tr h="276537">
                <a:tc vMerge="1">
                  <a:txBody>
                    <a:bodyPr/>
                    <a:lstStyle/>
                    <a:p>
                      <a:endParaRPr lang="pt-BR"/>
                    </a:p>
                  </a:txBody>
                  <a:tcPr/>
                </a:tc>
                <a:tc>
                  <a:txBody>
                    <a:bodyPr/>
                    <a:lstStyle/>
                    <a:p>
                      <a:pPr algn="ctr" fontAlgn="b"/>
                      <a:r>
                        <a:rPr lang="pt-BR" sz="1100" b="1" i="0" u="none" strike="noStrike">
                          <a:solidFill>
                            <a:srgbClr val="000000"/>
                          </a:solidFill>
                          <a:effectLst/>
                          <a:latin typeface="Arial" panose="020B0604020202020204" pitchFamily="34" charset="0"/>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1100" b="1" i="0" u="none" strike="noStrike">
                          <a:solidFill>
                            <a:srgbClr val="000000"/>
                          </a:solidFill>
                          <a:effectLst/>
                          <a:latin typeface="Arial" panose="020B0604020202020204" pitchFamily="34" charset="0"/>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1100" b="1" i="0" u="none" strike="noStrike">
                          <a:solidFill>
                            <a:srgbClr val="000000"/>
                          </a:solidFill>
                          <a:effectLst/>
                          <a:latin typeface="Arial" panose="020B0604020202020204" pitchFamily="34" charset="0"/>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pt-BR" sz="1100" b="1" i="0" u="none" strike="noStrike">
                          <a:solidFill>
                            <a:srgbClr val="000000"/>
                          </a:solidFill>
                          <a:effectLst/>
                          <a:latin typeface="Arial" panose="020B0604020202020204" pitchFamily="34" charset="0"/>
                        </a:rPr>
                        <a:t>2013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76537">
                <a:tc>
                  <a:txBody>
                    <a:bodyPr/>
                    <a:lstStyle/>
                    <a:p>
                      <a:pPr algn="l" fontAlgn="b"/>
                      <a:r>
                        <a:rPr lang="pt-BR" sz="1100" b="1" i="0" u="none" strike="noStrike">
                          <a:solidFill>
                            <a:srgbClr val="000000"/>
                          </a:solidFill>
                          <a:effectLst/>
                          <a:latin typeface="Arial" panose="020B0604020202020204" pitchFamily="34" charset="0"/>
                        </a:rPr>
                        <a:t>Ensino Fundamental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1" i="0" u="none" strike="noStrike">
                          <a:solidFill>
                            <a:srgbClr val="000000"/>
                          </a:solidFill>
                          <a:effectLst/>
                          <a:latin typeface="Arial" panose="020B0604020202020204" pitchFamily="34" charset="0"/>
                        </a:rPr>
                        <a:t>3344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1" i="0" u="none" strike="noStrike">
                          <a:solidFill>
                            <a:srgbClr val="000000"/>
                          </a:solidFill>
                          <a:effectLst/>
                          <a:latin typeface="Arial" panose="020B0604020202020204" pitchFamily="34" charset="0"/>
                        </a:rPr>
                        <a:t>3123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1" i="0" u="none" strike="noStrike">
                          <a:solidFill>
                            <a:srgbClr val="000000"/>
                          </a:solidFill>
                          <a:effectLst/>
                          <a:latin typeface="Arial" panose="020B0604020202020204" pitchFamily="34" charset="0"/>
                        </a:rPr>
                        <a:t>321479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1" i="0" u="none" strike="noStrike">
                          <a:solidFill>
                            <a:srgbClr val="000000"/>
                          </a:solidFill>
                          <a:effectLst/>
                          <a:latin typeface="Arial" panose="020B0604020202020204" pitchFamily="34" charset="0"/>
                        </a:rPr>
                        <a:t>303532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76537">
                <a:tc>
                  <a:txBody>
                    <a:bodyPr/>
                    <a:lstStyle/>
                    <a:p>
                      <a:pPr algn="l" fontAlgn="b"/>
                      <a:r>
                        <a:rPr lang="pt-BR" sz="1100" b="0" i="0" u="none" strike="noStrike" dirty="0">
                          <a:solidFill>
                            <a:srgbClr val="000000"/>
                          </a:solidFill>
                          <a:effectLst/>
                          <a:latin typeface="Arial" panose="020B0604020202020204" pitchFamily="34" charset="0"/>
                        </a:rPr>
                        <a:t>Exclusivamente </a:t>
                      </a:r>
                      <a:r>
                        <a:rPr lang="pt-BR" sz="1100" b="0" i="0" u="none" strike="noStrike" dirty="0" err="1">
                          <a:solidFill>
                            <a:srgbClr val="000000"/>
                          </a:solidFill>
                          <a:effectLst/>
                          <a:latin typeface="Arial" panose="020B0604020202020204" pitchFamily="34" charset="0"/>
                        </a:rPr>
                        <a:t>Multisseriada</a:t>
                      </a:r>
                      <a:endParaRPr lang="pt-BR"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1.004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878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21.687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19.764</a:t>
                      </a:r>
                    </a:p>
                  </a:txBody>
                  <a:tcPr marL="9525" marR="9525" marT="9525" marB="0" anchor="b">
                    <a:lnL>
                      <a:noFill/>
                    </a:lnL>
                    <a:lnR>
                      <a:noFill/>
                    </a:lnR>
                    <a:lnT>
                      <a:noFill/>
                    </a:lnT>
                    <a:lnB>
                      <a:noFill/>
                    </a:lnB>
                  </a:tcPr>
                </a:tc>
              </a:tr>
              <a:tr h="276537">
                <a:tc>
                  <a:txBody>
                    <a:bodyPr/>
                    <a:lstStyle/>
                    <a:p>
                      <a:pPr algn="l" fontAlgn="b"/>
                      <a:r>
                        <a:rPr lang="pt-BR" sz="1100" b="0" i="0" u="none" strike="noStrike">
                          <a:solidFill>
                            <a:srgbClr val="000000"/>
                          </a:solidFill>
                          <a:effectLst/>
                          <a:latin typeface="Arial" panose="020B0604020202020204" pitchFamily="34" charset="0"/>
                        </a:rPr>
                        <a:t>Esclusivamente Seriada</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1.322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1.325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198.668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196.545</a:t>
                      </a:r>
                    </a:p>
                  </a:txBody>
                  <a:tcPr marL="9525" marR="9525" marT="9525" marB="0" anchor="b">
                    <a:lnL>
                      <a:noFill/>
                    </a:lnL>
                    <a:lnR>
                      <a:noFill/>
                    </a:lnR>
                    <a:lnT>
                      <a:noFill/>
                    </a:lnT>
                    <a:lnB>
                      <a:noFill/>
                    </a:lnB>
                  </a:tcPr>
                </a:tc>
              </a:tr>
              <a:tr h="276537">
                <a:tc>
                  <a:txBody>
                    <a:bodyPr/>
                    <a:lstStyle/>
                    <a:p>
                      <a:pPr algn="l" fontAlgn="b"/>
                      <a:r>
                        <a:rPr lang="pt-BR" sz="1100" b="0" i="0" u="none" strike="noStrike">
                          <a:solidFill>
                            <a:srgbClr val="000000"/>
                          </a:solidFill>
                          <a:effectLst/>
                          <a:latin typeface="Arial" panose="020B0604020202020204" pitchFamily="34" charset="0"/>
                        </a:rPr>
                        <a:t>Mista/Multisseriada e Seriada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1.018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920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101.124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87.223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76537">
                <a:tc>
                  <a:txBody>
                    <a:bodyPr/>
                    <a:lstStyle/>
                    <a:p>
                      <a:pPr algn="l" fontAlgn="b"/>
                      <a:r>
                        <a:rPr lang="pt-BR" sz="900" b="0" i="0" u="none" strike="noStrike">
                          <a:solidFill>
                            <a:srgbClr val="000000"/>
                          </a:solidFill>
                          <a:effectLst/>
                          <a:latin typeface="Arial" panose="020B0604020202020204" pitchFamily="34" charset="0"/>
                        </a:rPr>
                        <a:t>Fonte:MEC/INEP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000" b="0" i="0" u="none" strike="noStrike" dirty="0">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551032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699" y="232180"/>
            <a:ext cx="6611408" cy="483411"/>
          </a:xfrm>
        </p:spPr>
        <p:txBody>
          <a:bodyPr>
            <a:normAutofit/>
          </a:bodyPr>
          <a:lstStyle/>
          <a:p>
            <a:r>
              <a:rPr lang="pt-BR" sz="2300" b="1" dirty="0">
                <a:latin typeface="Arial" panose="020B0604020202020204" pitchFamily="34" charset="0"/>
                <a:cs typeface="Arial" panose="020B0604020202020204" pitchFamily="34" charset="0"/>
              </a:rPr>
              <a:t>Caracterização da rede </a:t>
            </a:r>
            <a:r>
              <a:rPr lang="pt-BR" sz="2300" b="1" dirty="0" smtClean="0">
                <a:latin typeface="Arial" panose="020B0604020202020204" pitchFamily="34" charset="0"/>
                <a:cs typeface="Arial" panose="020B0604020202020204" pitchFamily="34" charset="0"/>
              </a:rPr>
              <a:t>escolar</a:t>
            </a:r>
            <a:endParaRPr lang="pt-BR" sz="2300" b="1"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478633269"/>
              </p:ext>
            </p:extLst>
          </p:nvPr>
        </p:nvGraphicFramePr>
        <p:xfrm>
          <a:off x="188636" y="833033"/>
          <a:ext cx="4628063" cy="2670021"/>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4971247" y="1609858"/>
            <a:ext cx="2768956" cy="3970318"/>
          </a:xfrm>
          <a:prstGeom prst="rect">
            <a:avLst/>
          </a:prstGeom>
          <a:noFill/>
        </p:spPr>
        <p:txBody>
          <a:bodyPr wrap="square" rtlCol="0">
            <a:spAutoFit/>
          </a:bodyPr>
          <a:lstStyle/>
          <a:p>
            <a:pPr marL="171450" indent="-171450">
              <a:buFont typeface="Wingdings" panose="05000000000000000000" pitchFamily="2" charset="2"/>
              <a:buChar char="Ø"/>
            </a:pPr>
            <a:r>
              <a:rPr lang="pt-BR" sz="1200" dirty="0">
                <a:latin typeface="Arial" panose="020B0604020202020204" pitchFamily="34" charset="0"/>
                <a:cs typeface="Arial" panose="020B0604020202020204" pitchFamily="34" charset="0"/>
              </a:rPr>
              <a:t>Em 2013 a participação das escolas exclusivamente seriadas subiu para 42,4% concentrando 64,8% da matrícula total do ensino fundamental. </a:t>
            </a:r>
            <a:endParaRPr lang="pt-BR" sz="1200" dirty="0" smtClean="0">
              <a:latin typeface="Arial" panose="020B0604020202020204" pitchFamily="34" charset="0"/>
              <a:cs typeface="Arial" panose="020B0604020202020204" pitchFamily="34" charset="0"/>
            </a:endParaRPr>
          </a:p>
          <a:p>
            <a:endParaRPr lang="pt-BR" sz="1200" dirty="0" smtClean="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As escolas exclusivamente </a:t>
            </a:r>
            <a:r>
              <a:rPr lang="pt-BR" sz="1200" dirty="0" err="1" smtClean="0">
                <a:latin typeface="Arial" panose="020B0604020202020204" pitchFamily="34" charset="0"/>
                <a:cs typeface="Arial" panose="020B0604020202020204" pitchFamily="34" charset="0"/>
              </a:rPr>
              <a:t>multisseriadas</a:t>
            </a:r>
            <a:r>
              <a:rPr lang="pt-BR" sz="1200" dirty="0" smtClean="0">
                <a:latin typeface="Arial" panose="020B0604020202020204" pitchFamily="34" charset="0"/>
                <a:cs typeface="Arial" panose="020B0604020202020204" pitchFamily="34" charset="0"/>
              </a:rPr>
              <a:t> concentraram </a:t>
            </a:r>
            <a:r>
              <a:rPr lang="pt-BR" sz="1200" dirty="0">
                <a:latin typeface="Arial" panose="020B0604020202020204" pitchFamily="34" charset="0"/>
                <a:cs typeface="Arial" panose="020B0604020202020204" pitchFamily="34" charset="0"/>
              </a:rPr>
              <a:t>28,1% das escolas e 6,5% das matrículas, percentuais inferiores aos observados em </a:t>
            </a:r>
            <a:r>
              <a:rPr lang="pt-BR" sz="1200" dirty="0" smtClean="0">
                <a:latin typeface="Arial" panose="020B0604020202020204" pitchFamily="34" charset="0"/>
                <a:cs typeface="Arial" panose="020B0604020202020204" pitchFamily="34" charset="0"/>
              </a:rPr>
              <a:t>2012.</a:t>
            </a:r>
          </a:p>
          <a:p>
            <a:pPr marL="171450" indent="-171450">
              <a:buFont typeface="Wingdings" panose="05000000000000000000" pitchFamily="2" charset="2"/>
              <a:buChar char="Ø"/>
            </a:pPr>
            <a:endParaRPr lang="pt-BR"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As </a:t>
            </a:r>
            <a:r>
              <a:rPr lang="pt-BR" sz="1200" dirty="0">
                <a:latin typeface="Arial" panose="020B0604020202020204" pitchFamily="34" charset="0"/>
                <a:cs typeface="Arial" panose="020B0604020202020204" pitchFamily="34" charset="0"/>
              </a:rPr>
              <a:t>classes </a:t>
            </a:r>
            <a:r>
              <a:rPr lang="pt-BR" sz="1200" dirty="0" err="1">
                <a:latin typeface="Arial" panose="020B0604020202020204" pitchFamily="34" charset="0"/>
                <a:cs typeface="Arial" panose="020B0604020202020204" pitchFamily="34" charset="0"/>
              </a:rPr>
              <a:t>multisseriadas</a:t>
            </a:r>
            <a:r>
              <a:rPr lang="pt-BR" sz="1200" dirty="0">
                <a:latin typeface="Arial" panose="020B0604020202020204" pitchFamily="34" charset="0"/>
                <a:cs typeface="Arial" panose="020B0604020202020204" pitchFamily="34" charset="0"/>
              </a:rPr>
              <a:t> têm alunos de diferentes séries e níveis de ensino em uma mesma sala de aula, </a:t>
            </a:r>
            <a:r>
              <a:rPr lang="pt-BR" sz="1200" dirty="0" smtClean="0">
                <a:latin typeface="Arial" panose="020B0604020202020204" pitchFamily="34" charset="0"/>
                <a:cs typeface="Arial" panose="020B0604020202020204" pitchFamily="34" charset="0"/>
              </a:rPr>
              <a:t>o que consiste num desafio na formação </a:t>
            </a:r>
            <a:r>
              <a:rPr lang="pt-BR" sz="1200" dirty="0">
                <a:latin typeface="Arial" panose="020B0604020202020204" pitchFamily="34" charset="0"/>
                <a:cs typeface="Arial" panose="020B0604020202020204" pitchFamily="34" charset="0"/>
              </a:rPr>
              <a:t>dos professores que atuam no campo, </a:t>
            </a:r>
            <a:r>
              <a:rPr lang="pt-BR" sz="1200" dirty="0" smtClean="0">
                <a:latin typeface="Arial" panose="020B0604020202020204" pitchFamily="34" charset="0"/>
                <a:cs typeface="Arial" panose="020B0604020202020204" pitchFamily="34" charset="0"/>
              </a:rPr>
              <a:t>tanto com relação ao nível superior de ensino mas </a:t>
            </a:r>
            <a:r>
              <a:rPr lang="pt-BR" sz="1200" dirty="0">
                <a:latin typeface="Arial" panose="020B0604020202020204" pitchFamily="34" charset="0"/>
                <a:cs typeface="Arial" panose="020B0604020202020204" pitchFamily="34" charset="0"/>
              </a:rPr>
              <a:t>também pela diversidade das realidades sociais </a:t>
            </a:r>
            <a:r>
              <a:rPr lang="pt-BR" sz="1200" dirty="0" smtClean="0">
                <a:latin typeface="Arial" panose="020B0604020202020204" pitchFamily="34" charset="0"/>
                <a:cs typeface="Arial" panose="020B0604020202020204" pitchFamily="34" charset="0"/>
              </a:rPr>
              <a:t>encontradas.</a:t>
            </a:r>
            <a:endParaRPr lang="pt-BR" sz="1200" dirty="0">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2107649931"/>
              </p:ext>
            </p:extLst>
          </p:nvPr>
        </p:nvGraphicFramePr>
        <p:xfrm>
          <a:off x="249595" y="3814945"/>
          <a:ext cx="4579981" cy="2817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2363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910" y="154907"/>
            <a:ext cx="6830349" cy="483411"/>
          </a:xfrm>
        </p:spPr>
        <p:txBody>
          <a:bodyPr>
            <a:noAutofit/>
          </a:bodyPr>
          <a:lstStyle/>
          <a:p>
            <a:r>
              <a:rPr lang="pt-BR" sz="2300" dirty="0">
                <a:effectLst>
                  <a:outerShdw blurRad="38100" dist="19050" dir="2700000" algn="tl">
                    <a:schemeClr val="dk1">
                      <a:alpha val="40000"/>
                    </a:schemeClr>
                  </a:outerShdw>
                </a:effectLst>
                <a:latin typeface="Arial" panose="020B0604020202020204" pitchFamily="34" charset="0"/>
                <a:cs typeface="Arial" panose="020B0604020202020204" pitchFamily="34" charset="0"/>
              </a:rPr>
              <a:t>As condições de funcionamento das escolas rurais</a:t>
            </a:r>
            <a:endParaRPr lang="pt-BR" sz="2300" b="1"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6" name="Gráfico 5"/>
          <p:cNvGraphicFramePr>
            <a:graphicFrameLocks/>
          </p:cNvGraphicFramePr>
          <p:nvPr>
            <p:extLst>
              <p:ext uri="{D42A27DB-BD31-4B8C-83A1-F6EECF244321}">
                <p14:modId xmlns:p14="http://schemas.microsoft.com/office/powerpoint/2010/main" val="620541724"/>
              </p:ext>
            </p:extLst>
          </p:nvPr>
        </p:nvGraphicFramePr>
        <p:xfrm>
          <a:off x="454315" y="797181"/>
          <a:ext cx="6139668" cy="2989208"/>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425004" y="3992452"/>
            <a:ext cx="6864439" cy="2677656"/>
          </a:xfrm>
          <a:prstGeom prst="rect">
            <a:avLst/>
          </a:prstGeom>
          <a:noFill/>
        </p:spPr>
        <p:txBody>
          <a:bodyPr wrap="square" rtlCol="0">
            <a:spAutoFit/>
          </a:bodyPr>
          <a:lstStyle/>
          <a:p>
            <a:pPr marL="171450" indent="-171450" algn="just">
              <a:buFont typeface="Wingdings" panose="05000000000000000000" pitchFamily="2" charset="2"/>
              <a:buChar char="Ø"/>
            </a:pPr>
            <a:r>
              <a:rPr lang="pt-BR" sz="1200" dirty="0" smtClean="0">
                <a:latin typeface="Arial" panose="020B0604020202020204" pitchFamily="34" charset="0"/>
                <a:ea typeface="Times New Roman" panose="02020603050405020304" pitchFamily="18" charset="0"/>
                <a:cs typeface="Arial" panose="020B0604020202020204" pitchFamily="34" charset="0"/>
              </a:rPr>
              <a:t>As </a:t>
            </a:r>
            <a:r>
              <a:rPr lang="pt-BR" sz="1200" dirty="0">
                <a:latin typeface="Arial" panose="020B0604020202020204" pitchFamily="34" charset="0"/>
                <a:ea typeface="Times New Roman" panose="02020603050405020304" pitchFamily="18" charset="0"/>
                <a:cs typeface="Arial" panose="020B0604020202020204" pitchFamily="34" charset="0"/>
              </a:rPr>
              <a:t>escolas rurais apresentam características físicas e dispõem de infraestrutura bastante distintas daquelas observadas nas escolas urbanas. </a:t>
            </a:r>
            <a:endParaRPr lang="pt-BR" sz="1200" dirty="0" smtClean="0">
              <a:latin typeface="Arial" panose="020B0604020202020204" pitchFamily="34" charset="0"/>
              <a:ea typeface="Times New Roman" panose="02020603050405020304" pitchFamily="18" charset="0"/>
              <a:cs typeface="Arial" panose="020B0604020202020204" pitchFamily="34" charset="0"/>
            </a:endParaRPr>
          </a:p>
          <a:p>
            <a:pPr marL="171450" indent="-171450" algn="just">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Em </a:t>
            </a:r>
            <a:r>
              <a:rPr lang="pt-BR" sz="1200" dirty="0">
                <a:latin typeface="Arial" panose="020B0604020202020204" pitchFamily="34" charset="0"/>
                <a:cs typeface="Arial" panose="020B0604020202020204" pitchFamily="34" charset="0"/>
              </a:rPr>
              <a:t>2013 enquanto 58,3% dos estabelecimentos urbanos estão equipados com biblioteca, apenas 15,7% dos estabelecimentos rurais de ensino contam com este </a:t>
            </a:r>
            <a:r>
              <a:rPr lang="pt-BR" sz="1200" dirty="0" smtClean="0">
                <a:latin typeface="Arial" panose="020B0604020202020204" pitchFamily="34" charset="0"/>
                <a:cs typeface="Arial" panose="020B0604020202020204" pitchFamily="34" charset="0"/>
              </a:rPr>
              <a:t>recurso; As </a:t>
            </a:r>
            <a:r>
              <a:rPr lang="pt-BR" sz="1200" dirty="0">
                <a:latin typeface="Arial" panose="020B0604020202020204" pitchFamily="34" charset="0"/>
                <a:cs typeface="Arial" panose="020B0604020202020204" pitchFamily="34" charset="0"/>
              </a:rPr>
              <a:t>escolas com acesso à internet é outro exemplo de desigualdade entre os estabelecimentos urbanos e rurais, com 84,8% de acesso nas escolas urbanas e 21,7% nas </a:t>
            </a:r>
            <a:r>
              <a:rPr lang="pt-BR" sz="1200" dirty="0" smtClean="0">
                <a:latin typeface="Arial" panose="020B0604020202020204" pitchFamily="34" charset="0"/>
                <a:cs typeface="Arial" panose="020B0604020202020204" pitchFamily="34" charset="0"/>
              </a:rPr>
              <a:t>rurais; </a:t>
            </a:r>
            <a:r>
              <a:rPr lang="pt-BR" sz="1200" dirty="0">
                <a:latin typeface="Arial" panose="020B0604020202020204" pitchFamily="34" charset="0"/>
                <a:cs typeface="Arial" panose="020B0604020202020204" pitchFamily="34" charset="0"/>
              </a:rPr>
              <a:t>Chama atenção a escassez de laboratórios de ciências mesmo na zona urbana (12,6%) e quase inexistentes na zona rural (0,3</a:t>
            </a:r>
            <a:r>
              <a:rPr lang="pt-BR" sz="1200" dirty="0" smtClean="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pt-BR" sz="1200" dirty="0">
                <a:latin typeface="Arial" panose="020B0604020202020204" pitchFamily="34" charset="0"/>
                <a:cs typeface="Arial" panose="020B0604020202020204" pitchFamily="34" charset="0"/>
              </a:rPr>
              <a:t>Com relação ao abastecimento de água, energia e esgoto sanitário/fossa, embora os percentuais dos estabelecimentos da zona rural sejam um pouco menores, os percentuais são superiores a 80</a:t>
            </a:r>
            <a:r>
              <a:rPr lang="pt-BR" sz="1200" dirty="0" smtClean="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pt-BR" sz="1200" dirty="0" smtClean="0">
                <a:latin typeface="Arial" panose="020B0604020202020204" pitchFamily="34" charset="0"/>
                <a:cs typeface="Arial" panose="020B0604020202020204" pitchFamily="34" charset="0"/>
              </a:rPr>
              <a:t>O </a:t>
            </a:r>
            <a:r>
              <a:rPr lang="pt-BR" sz="1200" dirty="0">
                <a:latin typeface="Arial" panose="020B0604020202020204" pitchFamily="34" charset="0"/>
                <a:cs typeface="Arial" panose="020B0604020202020204" pitchFamily="34" charset="0"/>
              </a:rPr>
              <a:t>uso da televisão, vídeo, microcomputadores pode ser considerado satisfatório para os alunos do ensino fundamental com percentuais, em 2013, superiores a 90%, independentemente da localização da escola</a:t>
            </a:r>
            <a:r>
              <a:rPr lang="pt-BR" sz="1200" dirty="0" smtClean="0">
                <a:latin typeface="Arial" panose="020B0604020202020204" pitchFamily="34" charset="0"/>
                <a:cs typeface="Arial" panose="020B0604020202020204" pitchFamily="34" charset="0"/>
              </a:rPr>
              <a:t>.</a:t>
            </a:r>
            <a:endParaRPr lang="pt-B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355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911" y="154907"/>
            <a:ext cx="4782608" cy="463279"/>
          </a:xfrm>
        </p:spPr>
        <p:txBody>
          <a:bodyPr>
            <a:noAutofit/>
          </a:bodyPr>
          <a:lstStyle/>
          <a:p>
            <a:r>
              <a:rPr lang="pt-BR" sz="2300" dirty="0" smtClean="0">
                <a:effectLst>
                  <a:outerShdw blurRad="38100" dist="19050" dir="2700000" algn="tl">
                    <a:schemeClr val="dk1">
                      <a:alpha val="40000"/>
                    </a:schemeClr>
                  </a:outerShdw>
                </a:effectLst>
                <a:latin typeface="Arial" panose="020B0604020202020204" pitchFamily="34" charset="0"/>
                <a:cs typeface="Arial" panose="020B0604020202020204" pitchFamily="34" charset="0"/>
              </a:rPr>
              <a:t>O perfil dos professores</a:t>
            </a:r>
            <a:endParaRPr lang="pt-BR" sz="2300" b="1" dirty="0">
              <a:solidFill>
                <a:schemeClr val="accent1">
                  <a:lumMod val="50000"/>
                </a:schemeClr>
              </a:solidFill>
              <a:latin typeface="Arial" panose="020B0604020202020204" pitchFamily="34" charset="0"/>
              <a:cs typeface="Arial" panose="020B0604020202020204" pitchFamily="34" charset="0"/>
            </a:endParaRPr>
          </a:p>
        </p:txBody>
      </p:sp>
      <p:sp>
        <p:nvSpPr>
          <p:cNvPr id="3" name="CaixaDeTexto 2"/>
          <p:cNvSpPr txBox="1"/>
          <p:nvPr/>
        </p:nvSpPr>
        <p:spPr>
          <a:xfrm>
            <a:off x="502278" y="4056846"/>
            <a:ext cx="6490951" cy="1600438"/>
          </a:xfrm>
          <a:prstGeom prst="rect">
            <a:avLst/>
          </a:prstGeom>
          <a:noFill/>
        </p:spPr>
        <p:txBody>
          <a:bodyPr wrap="square" rtlCol="0">
            <a:spAutoFit/>
          </a:bodyPr>
          <a:lstStyle/>
          <a:p>
            <a:pPr marL="171450" indent="-171450" algn="just">
              <a:buFont typeface="Wingdings" panose="05000000000000000000" pitchFamily="2" charset="2"/>
              <a:buChar char="Ø"/>
            </a:pPr>
            <a:r>
              <a:rPr lang="pt-BR" sz="1400" dirty="0" smtClean="0">
                <a:latin typeface="Arial" panose="020B0604020202020204" pitchFamily="34" charset="0"/>
                <a:cs typeface="Arial" panose="020B0604020202020204" pitchFamily="34" charset="0"/>
              </a:rPr>
              <a:t>Em 2012 tinha-se 94.582 professores na educação básica do estado do Ceará, sendo 24.776 (26,2%) lotados nas escolas rurais. Em 2013 são 97.378 professores, dos quais 25.078 (25,8%) estão na zona rural.</a:t>
            </a:r>
          </a:p>
          <a:p>
            <a:pPr marL="171450" indent="-171450" algn="just">
              <a:buFont typeface="Wingdings" panose="05000000000000000000" pitchFamily="2" charset="2"/>
              <a:buChar char="Ø"/>
            </a:pPr>
            <a:endParaRPr lang="pt-BR" sz="14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pt-BR" sz="1400" dirty="0" smtClean="0">
                <a:latin typeface="Arial" panose="020B0604020202020204" pitchFamily="34" charset="0"/>
                <a:cs typeface="Arial" panose="020B0604020202020204" pitchFamily="34" charset="0"/>
              </a:rPr>
              <a:t>Enquanto no Estado  houve aumento de 3% no total de professores da educação básica, na zona rural este acréscimo foi de 1,2%.</a:t>
            </a:r>
          </a:p>
          <a:p>
            <a:pPr algn="just"/>
            <a:endParaRPr lang="pt-BR" sz="1400" dirty="0" smtClean="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3251771769"/>
              </p:ext>
            </p:extLst>
          </p:nvPr>
        </p:nvGraphicFramePr>
        <p:xfrm>
          <a:off x="566673" y="839378"/>
          <a:ext cx="6168977" cy="2908377"/>
        </p:xfrm>
        <a:graphic>
          <a:graphicData uri="http://schemas.openxmlformats.org/drawingml/2006/table">
            <a:tbl>
              <a:tblPr/>
              <a:tblGrid>
                <a:gridCol w="1455601"/>
                <a:gridCol w="589172"/>
                <a:gridCol w="589172"/>
                <a:gridCol w="589172"/>
                <a:gridCol w="589172"/>
                <a:gridCol w="589172"/>
                <a:gridCol w="589172"/>
                <a:gridCol w="589172"/>
                <a:gridCol w="589172"/>
              </a:tblGrid>
              <a:tr h="619902">
                <a:tc gridSpan="9">
                  <a:txBody>
                    <a:bodyPr/>
                    <a:lstStyle/>
                    <a:p>
                      <a:pPr algn="ctr" fontAlgn="ctr"/>
                      <a:r>
                        <a:rPr lang="pt-BR" sz="1200" b="1" i="0" u="none" strike="noStrike" dirty="0" smtClean="0">
                          <a:solidFill>
                            <a:srgbClr val="000000"/>
                          </a:solidFill>
                          <a:effectLst/>
                          <a:latin typeface="Arial" panose="020B0604020202020204" pitchFamily="34" charset="0"/>
                        </a:rPr>
                        <a:t>Professores </a:t>
                      </a:r>
                      <a:r>
                        <a:rPr lang="pt-BR" sz="1200" b="1" i="0" u="none" strike="noStrike" dirty="0">
                          <a:solidFill>
                            <a:srgbClr val="000000"/>
                          </a:solidFill>
                          <a:effectLst/>
                          <a:latin typeface="Arial" panose="020B0604020202020204" pitchFamily="34" charset="0"/>
                        </a:rPr>
                        <a:t>por Grau de Formação e Localização  - Ceará 2012-2013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58293">
                <a:tc rowSpan="3">
                  <a:txBody>
                    <a:bodyPr/>
                    <a:lstStyle/>
                    <a:p>
                      <a:pPr algn="ctr" fontAlgn="ctr"/>
                      <a:r>
                        <a:rPr lang="pt-BR" sz="1100" b="0" i="0" u="none" strike="noStrike">
                          <a:solidFill>
                            <a:srgbClr val="000000"/>
                          </a:solidFill>
                          <a:effectLst/>
                          <a:latin typeface="Arial" panose="020B0604020202020204" pitchFamily="34" charset="0"/>
                        </a:rPr>
                        <a:t>Nível de Ensino</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pt-BR" sz="1100" b="0" i="0" u="none" strike="noStrike">
                          <a:solidFill>
                            <a:srgbClr val="000000"/>
                          </a:solidFill>
                          <a:effectLst/>
                          <a:latin typeface="Arial" panose="020B0604020202020204" pitchFamily="34" charset="0"/>
                        </a:rPr>
                        <a:t>Urbana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b"/>
                      <a:r>
                        <a:rPr lang="pt-BR" sz="1100" b="0" i="0" u="none" strike="noStrike">
                          <a:solidFill>
                            <a:srgbClr val="000000"/>
                          </a:solidFill>
                          <a:effectLst/>
                          <a:latin typeface="Arial" panose="020B0604020202020204" pitchFamily="34" charset="0"/>
                        </a:rPr>
                        <a:t>Rural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r h="258293">
                <a:tc vMerge="1">
                  <a:txBody>
                    <a:bodyPr/>
                    <a:lstStyle/>
                    <a:p>
                      <a:endParaRPr lang="pt-BR"/>
                    </a:p>
                  </a:txBody>
                  <a:tcPr/>
                </a:tc>
                <a:tc gridSpan="2">
                  <a:txBody>
                    <a:bodyPr/>
                    <a:lstStyle/>
                    <a:p>
                      <a:pPr algn="ctr" fontAlgn="b"/>
                      <a:r>
                        <a:rPr lang="pt-BR" sz="1100" b="0" i="0" u="none" strike="noStrike">
                          <a:solidFill>
                            <a:srgbClr val="000000"/>
                          </a:solidFill>
                          <a:effectLst/>
                          <a:latin typeface="Arial" panose="020B0604020202020204" pitchFamily="34" charset="0"/>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gridSpan="2">
                  <a:txBody>
                    <a:bodyPr/>
                    <a:lstStyle/>
                    <a:p>
                      <a:pPr algn="ctr" fontAlgn="b"/>
                      <a:r>
                        <a:rPr lang="pt-BR" sz="1100" b="0" i="0" u="none" strike="noStrike">
                          <a:solidFill>
                            <a:srgbClr val="000000"/>
                          </a:solidFill>
                          <a:effectLst/>
                          <a:latin typeface="Arial" panose="020B0604020202020204" pitchFamily="34" charset="0"/>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gridSpan="2">
                  <a:txBody>
                    <a:bodyPr/>
                    <a:lstStyle/>
                    <a:p>
                      <a:pPr algn="ctr" fontAlgn="b"/>
                      <a:r>
                        <a:rPr lang="pt-BR" sz="1100" b="0" i="0" u="none" strike="noStrike">
                          <a:solidFill>
                            <a:srgbClr val="000000"/>
                          </a:solidFill>
                          <a:effectLst/>
                          <a:latin typeface="Arial" panose="020B0604020202020204" pitchFamily="34" charset="0"/>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gridSpan="2">
                  <a:txBody>
                    <a:bodyPr/>
                    <a:lstStyle/>
                    <a:p>
                      <a:pPr algn="ctr" fontAlgn="b"/>
                      <a:r>
                        <a:rPr lang="pt-BR" sz="1100" b="0" i="0" u="none" strike="noStrike">
                          <a:solidFill>
                            <a:srgbClr val="000000"/>
                          </a:solidFill>
                          <a:effectLst/>
                          <a:latin typeface="Arial" panose="020B0604020202020204" pitchFamily="34" charset="0"/>
                        </a:rPr>
                        <a:t>2013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r>
              <a:tr h="258293">
                <a:tc vMerge="1">
                  <a:txBody>
                    <a:bodyPr/>
                    <a:lstStyle/>
                    <a:p>
                      <a:endParaRPr lang="pt-BR"/>
                    </a:p>
                  </a:txBody>
                  <a:tcPr/>
                </a:tc>
                <a:tc>
                  <a:txBody>
                    <a:bodyPr/>
                    <a:lstStyle/>
                    <a:p>
                      <a:pPr algn="ctr" fontAlgn="b"/>
                      <a:r>
                        <a:rPr lang="pt-BR" sz="1100" b="0" i="0" u="none" strike="noStrike">
                          <a:solidFill>
                            <a:srgbClr val="000000"/>
                          </a:solidFill>
                          <a:effectLst/>
                          <a:latin typeface="Arial" panose="020B0604020202020204" pitchFamily="34" charset="0"/>
                        </a:rPr>
                        <a:t>Abs.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Arial" panose="020B0604020202020204" pitchFamily="34" charset="0"/>
                        </a:rPr>
                        <a:t>Abs.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Arial" panose="020B0604020202020204" pitchFamily="34" charset="0"/>
                        </a:rPr>
                        <a:t>Abs.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Arial" panose="020B0604020202020204" pitchFamily="34" charset="0"/>
                        </a:rPr>
                        <a:t>Abs.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Arial" panose="020B0604020202020204" pitchFamily="34" charset="0"/>
                        </a:rPr>
                        <a: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293">
                <a:tc>
                  <a:txBody>
                    <a:bodyPr/>
                    <a:lstStyle/>
                    <a:p>
                      <a:pPr algn="l" fontAlgn="b"/>
                      <a:r>
                        <a:rPr lang="pt-BR" sz="1100" b="0" i="0" u="none" strike="noStrike">
                          <a:solidFill>
                            <a:srgbClr val="000000"/>
                          </a:solidFill>
                          <a:effectLst/>
                          <a:latin typeface="Arial" panose="020B0604020202020204" pitchFamily="34" charset="0"/>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Arial" panose="020B0604020202020204" pitchFamily="34" charset="0"/>
                        </a:rPr>
                        <a:t>69.806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Arial" panose="020B0604020202020204" pitchFamily="34" charset="0"/>
                        </a:rPr>
                        <a:t>73,80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Arial" panose="020B0604020202020204" pitchFamily="34" charset="0"/>
                        </a:rPr>
                        <a:t>72.300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Arial" panose="020B0604020202020204" pitchFamily="34" charset="0"/>
                        </a:rPr>
                        <a:t>74,25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Arial" panose="020B0604020202020204" pitchFamily="34" charset="0"/>
                        </a:rPr>
                        <a:t>24.776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Arial" panose="020B0604020202020204" pitchFamily="34" charset="0"/>
                        </a:rPr>
                        <a:t>26,20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Arial" panose="020B0604020202020204" pitchFamily="34" charset="0"/>
                        </a:rPr>
                        <a:t>25.078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Arial" panose="020B0604020202020204" pitchFamily="34" charset="0"/>
                        </a:rPr>
                        <a:t>25,75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58293">
                <a:tc>
                  <a:txBody>
                    <a:bodyPr/>
                    <a:lstStyle/>
                    <a:p>
                      <a:pPr algn="l" fontAlgn="b"/>
                      <a:r>
                        <a:rPr lang="pt-BR" sz="1100" b="0" i="0" u="none" strike="noStrike">
                          <a:solidFill>
                            <a:srgbClr val="000000"/>
                          </a:solidFill>
                          <a:effectLst/>
                          <a:latin typeface="Arial" panose="020B0604020202020204" pitchFamily="34" charset="0"/>
                        </a:rPr>
                        <a:t>Até Fundamental</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110</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0,16</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86</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0,12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53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0,21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38</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0,15</a:t>
                      </a:r>
                    </a:p>
                  </a:txBody>
                  <a:tcPr marL="9525" marR="9525" marT="9525" marB="0" anchor="b">
                    <a:lnL>
                      <a:noFill/>
                    </a:lnL>
                    <a:lnR>
                      <a:noFill/>
                    </a:lnR>
                    <a:lnT>
                      <a:noFill/>
                    </a:lnT>
                    <a:lnB>
                      <a:noFill/>
                    </a:lnB>
                  </a:tcPr>
                </a:tc>
              </a:tr>
              <a:tr h="258293">
                <a:tc>
                  <a:txBody>
                    <a:bodyPr/>
                    <a:lstStyle/>
                    <a:p>
                      <a:pPr algn="l" fontAlgn="b"/>
                      <a:r>
                        <a:rPr lang="pt-BR" sz="1100" b="0" i="0" u="none" strike="noStrike">
                          <a:solidFill>
                            <a:srgbClr val="000000"/>
                          </a:solidFill>
                          <a:effectLst/>
                          <a:latin typeface="Arial" panose="020B0604020202020204" pitchFamily="34" charset="0"/>
                        </a:rPr>
                        <a:t>Médio Completo</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11.879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17,02</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10.864</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15,03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6.671</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26,93</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6.207</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Arial" panose="020B0604020202020204" pitchFamily="34" charset="0"/>
                        </a:rPr>
                        <a:t>24,75</a:t>
                      </a:r>
                    </a:p>
                  </a:txBody>
                  <a:tcPr marL="9525" marR="9525" marT="9525" marB="0" anchor="b">
                    <a:lnL>
                      <a:noFill/>
                    </a:lnL>
                    <a:lnR>
                      <a:noFill/>
                    </a:lnR>
                    <a:lnT>
                      <a:noFill/>
                    </a:lnT>
                    <a:lnB>
                      <a:noFill/>
                    </a:lnB>
                  </a:tcPr>
                </a:tc>
              </a:tr>
              <a:tr h="258293">
                <a:tc>
                  <a:txBody>
                    <a:bodyPr/>
                    <a:lstStyle/>
                    <a:p>
                      <a:pPr algn="l" fontAlgn="b"/>
                      <a:r>
                        <a:rPr lang="pt-BR" sz="1100" b="0" i="0" u="none" strike="noStrike">
                          <a:solidFill>
                            <a:srgbClr val="000000"/>
                          </a:solidFill>
                          <a:effectLst/>
                          <a:latin typeface="Arial" panose="020B0604020202020204" pitchFamily="34" charset="0"/>
                        </a:rPr>
                        <a:t>Superior Completo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57.817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82,83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61.350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84,85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18.052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72,86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18.833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Arial" panose="020B0604020202020204" pitchFamily="34" charset="0"/>
                        </a:rPr>
                        <a:t>75,10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40212">
                <a:tc>
                  <a:txBody>
                    <a:bodyPr/>
                    <a:lstStyle/>
                    <a:p>
                      <a:pPr algn="l" fontAlgn="b"/>
                      <a:r>
                        <a:rPr lang="pt-BR" sz="900" b="0" i="0" u="none" strike="noStrike">
                          <a:solidFill>
                            <a:srgbClr val="000000"/>
                          </a:solidFill>
                          <a:effectLst/>
                          <a:latin typeface="Arial" panose="020B0604020202020204" pitchFamily="34" charset="0"/>
                        </a:rPr>
                        <a:t>Fonte :MEC/Inep</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40212">
                <a:tc gridSpan="3">
                  <a:txBody>
                    <a:bodyPr/>
                    <a:lstStyle/>
                    <a:p>
                      <a:pPr algn="l" fontAlgn="b"/>
                      <a:r>
                        <a:rPr lang="pt-BR" sz="900" b="0" i="0" u="none" strike="noStrike">
                          <a:solidFill>
                            <a:srgbClr val="000000"/>
                          </a:solidFill>
                          <a:effectLst/>
                          <a:latin typeface="Arial" panose="020B0604020202020204" pitchFamily="34" charset="0"/>
                        </a:rPr>
                        <a:t>Elaboração: Seduc/Coave-Ceged</a:t>
                      </a:r>
                    </a:p>
                  </a:txBody>
                  <a:tcPr marL="9525" marR="9525" marT="9525" marB="0" anchor="b">
                    <a:lnL>
                      <a:noFill/>
                    </a:lnL>
                    <a:lnR>
                      <a:noFill/>
                    </a:lnR>
                    <a:lnT>
                      <a:noFill/>
                    </a:lnT>
                    <a:lnB>
                      <a:noFill/>
                    </a:lnB>
                  </a:tcPr>
                </a:tc>
                <a:tc hMerge="1">
                  <a:txBody>
                    <a:bodyPr/>
                    <a:lstStyle/>
                    <a:p>
                      <a:endParaRPr lang="pt-BR"/>
                    </a:p>
                  </a:txBody>
                  <a:tcPr/>
                </a:tc>
                <a:tc hMerge="1">
                  <a:txBody>
                    <a:bodyPr/>
                    <a:lstStyle/>
                    <a:p>
                      <a:endParaRPr lang="pt-BR"/>
                    </a:p>
                  </a:txBody>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pt-B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1370751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911" y="154907"/>
            <a:ext cx="4782608" cy="463279"/>
          </a:xfrm>
        </p:spPr>
        <p:txBody>
          <a:bodyPr>
            <a:noAutofit/>
          </a:bodyPr>
          <a:lstStyle/>
          <a:p>
            <a:r>
              <a:rPr lang="pt-BR" sz="2300" dirty="0" smtClean="0">
                <a:effectLst>
                  <a:outerShdw blurRad="38100" dist="19050" dir="2700000" algn="tl">
                    <a:schemeClr val="dk1">
                      <a:alpha val="40000"/>
                    </a:schemeClr>
                  </a:outerShdw>
                </a:effectLst>
                <a:latin typeface="Arial" panose="020B0604020202020204" pitchFamily="34" charset="0"/>
                <a:cs typeface="Arial" panose="020B0604020202020204" pitchFamily="34" charset="0"/>
              </a:rPr>
              <a:t>O perfil dos professores</a:t>
            </a:r>
            <a:endParaRPr lang="pt-BR" sz="2300" b="1"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2558470908"/>
              </p:ext>
            </p:extLst>
          </p:nvPr>
        </p:nvGraphicFramePr>
        <p:xfrm>
          <a:off x="523404" y="744392"/>
          <a:ext cx="5928912" cy="3248060"/>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734096" y="4250029"/>
            <a:ext cx="5782614" cy="2292935"/>
          </a:xfrm>
          <a:prstGeom prst="rect">
            <a:avLst/>
          </a:prstGeom>
          <a:noFill/>
        </p:spPr>
        <p:txBody>
          <a:bodyPr wrap="square" rtlCol="0">
            <a:spAutoFit/>
          </a:bodyPr>
          <a:lstStyle/>
          <a:p>
            <a:pPr marL="171450" indent="-171450" algn="just">
              <a:buFont typeface="Wingdings" panose="05000000000000000000" pitchFamily="2" charset="2"/>
              <a:buChar char="Ø"/>
            </a:pPr>
            <a:r>
              <a:rPr lang="pt-BR" sz="1300" dirty="0">
                <a:latin typeface="Arial" panose="020B0604020202020204" pitchFamily="34" charset="0"/>
                <a:cs typeface="Arial" panose="020B0604020202020204" pitchFamily="34" charset="0"/>
              </a:rPr>
              <a:t>Do total de docentes em 2012, 19,8% não tinham formação superior, caindo para 17,7% em 2013. Nas escolas da zona rural este percentual é de 27,1% em 2012 e 24,9% em 2013.</a:t>
            </a:r>
          </a:p>
          <a:p>
            <a:pPr algn="just"/>
            <a:endParaRPr lang="pt-BR" sz="13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pt-BR" sz="1300" dirty="0">
                <a:latin typeface="Arial" panose="020B0604020202020204" pitchFamily="34" charset="0"/>
                <a:cs typeface="Arial" panose="020B0604020202020204" pitchFamily="34" charset="0"/>
              </a:rPr>
              <a:t>Preocupa a existência de 124 professores que têm apenas o ensino fundamental, ou seja, não dispõem de habilitação mínima para o desenvolvimento de suas atividades</a:t>
            </a:r>
            <a:r>
              <a:rPr lang="pt-BR" sz="1300" dirty="0" smtClean="0">
                <a:latin typeface="Arial" panose="020B0604020202020204" pitchFamily="34" charset="0"/>
                <a:cs typeface="Arial" panose="020B0604020202020204" pitchFamily="34" charset="0"/>
              </a:rPr>
              <a:t>.</a:t>
            </a:r>
          </a:p>
          <a:p>
            <a:pPr algn="just"/>
            <a:endParaRPr lang="pt-BR" sz="1300" dirty="0" smtClean="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pt-BR" sz="1300" dirty="0">
                <a:latin typeface="Arial" panose="020B0604020202020204" pitchFamily="34" charset="0"/>
                <a:cs typeface="Arial" panose="020B0604020202020204" pitchFamily="34" charset="0"/>
              </a:rPr>
              <a:t>Para Mônica Molina “não é difícil antever os problemas em relação a qualidade: os docentes com menos anos de formação são aqueles que têm de se deparar com situações educacionais mais complexas</a:t>
            </a:r>
            <a:r>
              <a:rPr lang="pt-BR" sz="1300" dirty="0" smtClean="0">
                <a:latin typeface="Arial" panose="020B0604020202020204" pitchFamily="34" charset="0"/>
                <a:cs typeface="Arial" panose="020B0604020202020204" pitchFamily="34" charset="0"/>
              </a:rPr>
              <a:t>.”</a:t>
            </a:r>
            <a:endParaRPr lang="pt-BR" sz="1300" dirty="0"/>
          </a:p>
        </p:txBody>
      </p:sp>
    </p:spTree>
    <p:extLst>
      <p:ext uri="{BB962C8B-B14F-4D97-AF65-F5344CB8AC3E}">
        <p14:creationId xmlns:p14="http://schemas.microsoft.com/office/powerpoint/2010/main" val="983429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65915" y="1094704"/>
            <a:ext cx="6168980" cy="4339650"/>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Referências bibliográficas</a:t>
            </a:r>
            <a:endParaRPr lang="pt-BR" dirty="0">
              <a:latin typeface="Arial" panose="020B0604020202020204" pitchFamily="34" charset="0"/>
              <a:cs typeface="Arial" panose="020B0604020202020204" pitchFamily="34" charset="0"/>
            </a:endParaRPr>
          </a:p>
          <a:p>
            <a:r>
              <a:rPr lang="pt-BR" b="1" dirty="0"/>
              <a:t> </a:t>
            </a:r>
            <a:endParaRPr lang="pt-BR" dirty="0"/>
          </a:p>
          <a:p>
            <a:pPr marL="285750" indent="-285750">
              <a:buFont typeface="Arial" panose="020B0604020202020204" pitchFamily="34" charset="0"/>
              <a:buChar char="•"/>
            </a:pPr>
            <a:r>
              <a:rPr lang="pt-BR" sz="1600" dirty="0" smtClean="0">
                <a:latin typeface="Arial" panose="020B0604020202020204" pitchFamily="34" charset="0"/>
                <a:cs typeface="Arial" panose="020B0604020202020204" pitchFamily="34" charset="0"/>
              </a:rPr>
              <a:t>INEP - Instituto </a:t>
            </a:r>
            <a:r>
              <a:rPr lang="pt-BR" sz="1600" dirty="0">
                <a:latin typeface="Arial" panose="020B0604020202020204" pitchFamily="34" charset="0"/>
                <a:cs typeface="Arial" panose="020B0604020202020204" pitchFamily="34" charset="0"/>
              </a:rPr>
              <a:t>Nacional de Estudos e Pesquisas Educacionais Anísio Teixeira. Panorama da educação no campo. Brasília: Inep, 2007</a:t>
            </a:r>
            <a:r>
              <a:rPr lang="pt-BR" sz="1600" dirty="0" smtClean="0">
                <a:latin typeface="Arial" panose="020B0604020202020204" pitchFamily="34" charset="0"/>
                <a:cs typeface="Arial" panose="020B0604020202020204" pitchFamily="34" charset="0"/>
              </a:rPr>
              <a:t>.</a:t>
            </a:r>
          </a:p>
          <a:p>
            <a:endParaRPr lang="pt-B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sz="1600" dirty="0">
                <a:latin typeface="Arial" panose="020B0604020202020204" pitchFamily="34" charset="0"/>
                <a:cs typeface="Arial" panose="020B0604020202020204" pitchFamily="34" charset="0"/>
              </a:rPr>
              <a:t>OLIVEIRA, </a:t>
            </a:r>
            <a:r>
              <a:rPr lang="pt-BR" sz="1600" dirty="0" smtClean="0">
                <a:latin typeface="Arial" panose="020B0604020202020204" pitchFamily="34" charset="0"/>
                <a:cs typeface="Arial" panose="020B0604020202020204" pitchFamily="34" charset="0"/>
              </a:rPr>
              <a:t>Romualdo </a:t>
            </a:r>
            <a:r>
              <a:rPr lang="pt-BR" sz="1600" dirty="0">
                <a:latin typeface="Arial" panose="020B0604020202020204" pitchFamily="34" charset="0"/>
                <a:cs typeface="Arial" panose="020B0604020202020204" pitchFamily="34" charset="0"/>
              </a:rPr>
              <a:t>Portela, ARAUJO, Gilda Cardoso de. Qualidade do ensino: uma nova dimensão da luta pelo direito à educação. Revista Brasileira de Educação – Jan/</a:t>
            </a:r>
            <a:r>
              <a:rPr lang="pt-BR" sz="1600" dirty="0" err="1">
                <a:latin typeface="Arial" panose="020B0604020202020204" pitchFamily="34" charset="0"/>
                <a:cs typeface="Arial" panose="020B0604020202020204" pitchFamily="34" charset="0"/>
              </a:rPr>
              <a:t>Fev</a:t>
            </a:r>
            <a:r>
              <a:rPr lang="pt-BR" sz="1600" dirty="0">
                <a:latin typeface="Arial" panose="020B0604020202020204" pitchFamily="34" charset="0"/>
                <a:cs typeface="Arial" panose="020B0604020202020204" pitchFamily="34" charset="0"/>
              </a:rPr>
              <a:t>/Mar/</a:t>
            </a:r>
            <a:r>
              <a:rPr lang="pt-BR" sz="1600" dirty="0" err="1">
                <a:latin typeface="Arial" panose="020B0604020202020204" pitchFamily="34" charset="0"/>
                <a:cs typeface="Arial" panose="020B0604020202020204" pitchFamily="34" charset="0"/>
              </a:rPr>
              <a:t>Abr</a:t>
            </a:r>
            <a:r>
              <a:rPr lang="pt-BR" sz="1600" dirty="0">
                <a:latin typeface="Arial" panose="020B0604020202020204" pitchFamily="34" charset="0"/>
                <a:cs typeface="Arial" panose="020B0604020202020204" pitchFamily="34" charset="0"/>
              </a:rPr>
              <a:t> 2005 Nº 28</a:t>
            </a:r>
            <a:r>
              <a:rPr lang="pt-BR" sz="1600" dirty="0" smtClean="0">
                <a:latin typeface="Arial" panose="020B0604020202020204" pitchFamily="34" charset="0"/>
                <a:cs typeface="Arial" panose="020B0604020202020204" pitchFamily="34" charset="0"/>
              </a:rPr>
              <a:t>.</a:t>
            </a:r>
          </a:p>
          <a:p>
            <a:endParaRPr lang="pt-B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sz="1600" dirty="0" smtClean="0">
                <a:latin typeface="Arial" panose="020B0604020202020204" pitchFamily="34" charset="0"/>
                <a:cs typeface="Arial" panose="020B0604020202020204" pitchFamily="34" charset="0"/>
              </a:rPr>
              <a:t>MEC - Ministério </a:t>
            </a:r>
            <a:r>
              <a:rPr lang="pt-BR" sz="1600" dirty="0">
                <a:latin typeface="Arial" panose="020B0604020202020204" pitchFamily="34" charset="0"/>
                <a:cs typeface="Arial" panose="020B0604020202020204" pitchFamily="34" charset="0"/>
              </a:rPr>
              <a:t>da Educação, Secretaria da Educação Básica. Conselho escolar e a aprendizagem na escola. Elaboração Ignez Pinto Navarro et al. MEC/SEB, 2004</a:t>
            </a:r>
            <a:r>
              <a:rPr lang="pt-BR" sz="16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pt-B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t-BR" sz="1600" dirty="0" smtClean="0">
                <a:latin typeface="Arial" panose="020B0604020202020204" pitchFamily="34" charset="0"/>
                <a:cs typeface="Arial" panose="020B0604020202020204" pitchFamily="34" charset="0"/>
              </a:rPr>
              <a:t>Desigualdades em campo/Revista Educação:</a:t>
            </a:r>
          </a:p>
          <a:p>
            <a:r>
              <a:rPr lang="pt-BR" sz="1600" dirty="0">
                <a:latin typeface="Arial" panose="020B0604020202020204" pitchFamily="34" charset="0"/>
                <a:cs typeface="Arial" panose="020B0604020202020204" pitchFamily="34" charset="0"/>
              </a:rPr>
              <a:t> </a:t>
            </a:r>
            <a:r>
              <a:rPr lang="pt-BR" sz="1600" dirty="0" smtClean="0">
                <a:latin typeface="Arial" panose="020B0604020202020204" pitchFamily="34" charset="0"/>
                <a:cs typeface="Arial" panose="020B0604020202020204" pitchFamily="34" charset="0"/>
              </a:rPr>
              <a:t>    http://revistaeducacao.uol.com.br/textos/163/artigo234867-1</a:t>
            </a:r>
            <a:endParaRPr lang="pt-BR" dirty="0"/>
          </a:p>
        </p:txBody>
      </p:sp>
    </p:spTree>
    <p:extLst>
      <p:ext uri="{BB962C8B-B14F-4D97-AF65-F5344CB8AC3E}">
        <p14:creationId xmlns:p14="http://schemas.microsoft.com/office/powerpoint/2010/main" val="395148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7819" y="1648496"/>
            <a:ext cx="2550017" cy="707886"/>
          </a:xfrm>
          <a:prstGeom prst="rect">
            <a:avLst/>
          </a:prstGeom>
          <a:noFill/>
        </p:spPr>
        <p:txBody>
          <a:bodyPr wrap="square" rtlCol="0">
            <a:spAutoFit/>
          </a:bodyPr>
          <a:lstStyle/>
          <a:p>
            <a:r>
              <a:rPr lang="pt-BR" sz="4000" dirty="0" smtClean="0">
                <a:latin typeface="Arial" panose="020B0604020202020204" pitchFamily="34" charset="0"/>
                <a:cs typeface="Arial" panose="020B0604020202020204" pitchFamily="34" charset="0"/>
              </a:rPr>
              <a:t>Obrigada!</a:t>
            </a:r>
            <a:endParaRPr lang="pt-BR" sz="4000" dirty="0">
              <a:latin typeface="Arial" panose="020B0604020202020204" pitchFamily="34" charset="0"/>
              <a:cs typeface="Arial" panose="020B0604020202020204" pitchFamily="34" charset="0"/>
            </a:endParaRPr>
          </a:p>
        </p:txBody>
      </p:sp>
      <p:sp>
        <p:nvSpPr>
          <p:cNvPr id="3" name="CaixaDeTexto 2"/>
          <p:cNvSpPr txBox="1"/>
          <p:nvPr/>
        </p:nvSpPr>
        <p:spPr>
          <a:xfrm>
            <a:off x="1004552" y="3309870"/>
            <a:ext cx="5576552" cy="1477328"/>
          </a:xfrm>
          <a:prstGeom prst="rect">
            <a:avLst/>
          </a:prstGeom>
          <a:noFill/>
        </p:spPr>
        <p:txBody>
          <a:bodyPr wrap="square" rtlCol="0">
            <a:spAutoFit/>
          </a:bodyPr>
          <a:lstStyle/>
          <a:p>
            <a:r>
              <a:rPr lang="pt-BR" dirty="0" smtClean="0"/>
              <a:t>Contatos:</a:t>
            </a:r>
          </a:p>
          <a:p>
            <a:endParaRPr lang="pt-BR" dirty="0" smtClean="0"/>
          </a:p>
          <a:p>
            <a:r>
              <a:rPr lang="pt-BR" dirty="0" smtClean="0">
                <a:hlinkClick r:id="rId2"/>
              </a:rPr>
              <a:t>angelal@seduc.ce.gov.br</a:t>
            </a:r>
            <a:endParaRPr lang="pt-BR" dirty="0" smtClean="0"/>
          </a:p>
          <a:p>
            <a:r>
              <a:rPr lang="pt-BR" dirty="0">
                <a:hlinkClick r:id="rId3"/>
              </a:rPr>
              <a:t>annuzuia.gosson@seduc.ce.gov.br</a:t>
            </a:r>
            <a:endParaRPr lang="pt-BR" dirty="0"/>
          </a:p>
          <a:p>
            <a:endParaRPr lang="pt-BR" dirty="0"/>
          </a:p>
        </p:txBody>
      </p:sp>
    </p:spTree>
    <p:extLst>
      <p:ext uri="{BB962C8B-B14F-4D97-AF65-F5344CB8AC3E}">
        <p14:creationId xmlns:p14="http://schemas.microsoft.com/office/powerpoint/2010/main" val="77946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5954" y="155049"/>
            <a:ext cx="4438278" cy="533109"/>
          </a:xfrm>
        </p:spPr>
        <p:txBody>
          <a:bodyPr>
            <a:normAutofit/>
          </a:bodyPr>
          <a:lstStyle/>
          <a:p>
            <a:r>
              <a:rPr lang="pt-BR" sz="2800" dirty="0" smtClean="0">
                <a:solidFill>
                  <a:schemeClr val="accent1">
                    <a:lumMod val="50000"/>
                  </a:schemeClr>
                </a:solidFill>
                <a:latin typeface="Arial" panose="020B0604020202020204" pitchFamily="34" charset="0"/>
                <a:cs typeface="Arial" panose="020B0604020202020204" pitchFamily="34" charset="0"/>
              </a:rPr>
              <a:t>Contexto Demográfico</a:t>
            </a:r>
            <a:endParaRPr lang="pt-BR" sz="280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9" name="Marcador de Posição de Conteúdo 8"/>
          <p:cNvGraphicFramePr>
            <a:graphicFrameLocks noGrp="1"/>
          </p:cNvGraphicFramePr>
          <p:nvPr>
            <p:ph idx="1"/>
            <p:extLst>
              <p:ext uri="{D42A27DB-BD31-4B8C-83A1-F6EECF244321}">
                <p14:modId xmlns:p14="http://schemas.microsoft.com/office/powerpoint/2010/main" val="1745944717"/>
              </p:ext>
            </p:extLst>
          </p:nvPr>
        </p:nvGraphicFramePr>
        <p:xfrm>
          <a:off x="425954" y="867265"/>
          <a:ext cx="6310972" cy="3070599"/>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191421" y="4371069"/>
            <a:ext cx="6850403" cy="1754326"/>
          </a:xfrm>
          <a:prstGeom prst="rect">
            <a:avLst/>
          </a:prstGeom>
          <a:noFill/>
        </p:spPr>
        <p:txBody>
          <a:bodyPr wrap="square" rtlCol="0">
            <a:spAutoFit/>
          </a:bodyPr>
          <a:lstStyle/>
          <a:p>
            <a:pPr marL="285750" indent="-285750" algn="just">
              <a:buFont typeface="Wingdings" panose="05000000000000000000" pitchFamily="2" charset="2"/>
              <a:buChar char="Ø"/>
            </a:pPr>
            <a:r>
              <a:rPr lang="pt-BR" sz="1200" dirty="0">
                <a:latin typeface="Arial" panose="020B0604020202020204" pitchFamily="34" charset="0"/>
                <a:cs typeface="Arial" panose="020B0604020202020204" pitchFamily="34" charset="0"/>
              </a:rPr>
              <a:t>Brasil e Nordeste apresenta decréscimo nos percentuais para a população rural no período 2004/2012, enquanto no Ceará, esta participação aumentou três pontos percentuais</a:t>
            </a:r>
            <a:r>
              <a:rPr lang="pt-BR" sz="1200" dirty="0" smtClean="0">
                <a:latin typeface="Arial" panose="020B0604020202020204" pitchFamily="34" charset="0"/>
                <a:cs typeface="Arial" panose="020B0604020202020204" pitchFamily="34" charset="0"/>
              </a:rPr>
              <a:t>.</a:t>
            </a:r>
          </a:p>
          <a:p>
            <a:pPr algn="just"/>
            <a:r>
              <a:rPr lang="pt-BR" sz="1200" dirty="0" smtClean="0">
                <a:latin typeface="Arial" panose="020B0604020202020204" pitchFamily="34" charset="0"/>
                <a:cs typeface="Arial" panose="020B0604020202020204" pitchFamily="34" charset="0"/>
              </a:rPr>
              <a:t> </a:t>
            </a:r>
            <a:endParaRPr lang="pt-BR"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pt-BR" sz="1200" dirty="0">
                <a:latin typeface="Arial" panose="020B0604020202020204" pitchFamily="34" charset="0"/>
                <a:cs typeface="Arial" panose="020B0604020202020204" pitchFamily="34" charset="0"/>
              </a:rPr>
              <a:t>No </a:t>
            </a:r>
            <a:r>
              <a:rPr lang="pt-BR" sz="1200" dirty="0" smtClean="0">
                <a:latin typeface="Arial" panose="020B0604020202020204" pitchFamily="34" charset="0"/>
                <a:cs typeface="Arial" panose="020B0604020202020204" pitchFamily="34" charset="0"/>
              </a:rPr>
              <a:t>Ceará </a:t>
            </a:r>
            <a:r>
              <a:rPr lang="pt-BR" sz="1200" dirty="0">
                <a:latin typeface="Arial" panose="020B0604020202020204" pitchFamily="34" charset="0"/>
                <a:cs typeface="Arial" panose="020B0604020202020204" pitchFamily="34" charset="0"/>
              </a:rPr>
              <a:t>a tendência de queda no percentual da população rural vai até </a:t>
            </a:r>
            <a:r>
              <a:rPr lang="pt-BR" sz="1200" dirty="0" smtClean="0">
                <a:latin typeface="Arial" panose="020B0604020202020204" pitchFamily="34" charset="0"/>
                <a:cs typeface="Arial" panose="020B0604020202020204" pitchFamily="34" charset="0"/>
              </a:rPr>
              <a:t>2009 </a:t>
            </a:r>
            <a:r>
              <a:rPr lang="pt-BR" sz="1200" dirty="0">
                <a:latin typeface="Arial" panose="020B0604020202020204" pitchFamily="34" charset="0"/>
                <a:cs typeface="Arial" panose="020B0604020202020204" pitchFamily="34" charset="0"/>
              </a:rPr>
              <a:t>com participação de </a:t>
            </a:r>
            <a:r>
              <a:rPr lang="pt-BR" sz="1200" dirty="0" smtClean="0">
                <a:latin typeface="Arial" panose="020B0604020202020204" pitchFamily="34" charset="0"/>
                <a:cs typeface="Arial" panose="020B0604020202020204" pitchFamily="34" charset="0"/>
              </a:rPr>
              <a:t>22,4%. </a:t>
            </a:r>
            <a:r>
              <a:rPr lang="pt-BR" sz="1200" dirty="0">
                <a:latin typeface="Arial" panose="020B0604020202020204" pitchFamily="34" charset="0"/>
                <a:cs typeface="Arial" panose="020B0604020202020204" pitchFamily="34" charset="0"/>
              </a:rPr>
              <a:t>A partir deste ano, há inversão nesta tendência com percentuais de residentes na zona rural iguais a </a:t>
            </a:r>
            <a:r>
              <a:rPr lang="pt-BR" sz="1200" dirty="0" smtClean="0">
                <a:latin typeface="Arial" panose="020B0604020202020204" pitchFamily="34" charset="0"/>
                <a:cs typeface="Arial" panose="020B0604020202020204" pitchFamily="34" charset="0"/>
              </a:rPr>
              <a:t>24,9%, 27,0</a:t>
            </a:r>
            <a:r>
              <a:rPr lang="pt-BR" sz="1200" dirty="0">
                <a:latin typeface="Arial" panose="020B0604020202020204" pitchFamily="34" charset="0"/>
                <a:cs typeface="Arial" panose="020B0604020202020204" pitchFamily="34" charset="0"/>
              </a:rPr>
              <a:t>% e 26,6% </a:t>
            </a:r>
            <a:r>
              <a:rPr lang="pt-BR" sz="1200" dirty="0" smtClean="0">
                <a:latin typeface="Arial" panose="020B0604020202020204" pitchFamily="34" charset="0"/>
                <a:cs typeface="Arial" panose="020B0604020202020204" pitchFamily="34" charset="0"/>
              </a:rPr>
              <a:t>de 2010 a 2012.</a:t>
            </a:r>
          </a:p>
          <a:p>
            <a:pPr algn="just"/>
            <a:endParaRPr lang="pt-BR"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pt-BR" sz="1200" dirty="0">
                <a:latin typeface="Arial" panose="020B0604020202020204" pitchFamily="34" charset="0"/>
                <a:cs typeface="Arial" panose="020B0604020202020204" pitchFamily="34" charset="0"/>
              </a:rPr>
              <a:t>O aumento desta população denota um processo de dinamização das áreas rurais e  reforça a necessidade de políticas públicas voltadas ao campo.</a:t>
            </a:r>
          </a:p>
        </p:txBody>
      </p:sp>
      <p:sp>
        <p:nvSpPr>
          <p:cNvPr id="4" name="CaixaDeTexto 3"/>
          <p:cNvSpPr txBox="1"/>
          <p:nvPr/>
        </p:nvSpPr>
        <p:spPr>
          <a:xfrm>
            <a:off x="565608" y="3695307"/>
            <a:ext cx="1395167" cy="230832"/>
          </a:xfrm>
          <a:prstGeom prst="rect">
            <a:avLst/>
          </a:prstGeom>
          <a:noFill/>
        </p:spPr>
        <p:txBody>
          <a:bodyPr wrap="square" rtlCol="0">
            <a:spAutoFit/>
          </a:bodyPr>
          <a:lstStyle/>
          <a:p>
            <a:r>
              <a:rPr lang="pt-BR" sz="900" dirty="0" smtClean="0">
                <a:latin typeface="Arial" panose="020B0604020202020204" pitchFamily="34" charset="0"/>
                <a:cs typeface="Arial" panose="020B0604020202020204" pitchFamily="34" charset="0"/>
              </a:rPr>
              <a:t>IBGE/PNAD</a:t>
            </a:r>
            <a:endParaRPr lang="pt-B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015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311" y="229777"/>
            <a:ext cx="6745989" cy="560798"/>
          </a:xfrm>
        </p:spPr>
        <p:txBody>
          <a:bodyPr>
            <a:normAutofit/>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Perfil Socioeconômico da População Rural</a:t>
            </a:r>
            <a:endParaRPr lang="pt-BR" sz="2600" dirty="0">
              <a:solidFill>
                <a:schemeClr val="accent1">
                  <a:lumMod val="50000"/>
                </a:schemeClr>
              </a:solidFill>
              <a:latin typeface="Arial" panose="020B0604020202020204" pitchFamily="34" charset="0"/>
              <a:cs typeface="Arial" panose="020B0604020202020204" pitchFamily="34" charset="0"/>
            </a:endParaRPr>
          </a:p>
        </p:txBody>
      </p:sp>
      <p:sp>
        <p:nvSpPr>
          <p:cNvPr id="7" name="CaixaDeTexto 6"/>
          <p:cNvSpPr txBox="1"/>
          <p:nvPr/>
        </p:nvSpPr>
        <p:spPr>
          <a:xfrm>
            <a:off x="226311" y="3518116"/>
            <a:ext cx="7066491" cy="1338828"/>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Zona </a:t>
            </a:r>
            <a:r>
              <a:rPr lang="pt-BR" sz="1600" b="1" dirty="0" smtClean="0">
                <a:latin typeface="Arial" panose="020B0604020202020204" pitchFamily="34" charset="0"/>
                <a:cs typeface="Arial" panose="020B0604020202020204" pitchFamily="34" charset="0"/>
              </a:rPr>
              <a:t>Rural: </a:t>
            </a:r>
            <a:r>
              <a:rPr lang="pt-BR" sz="1300" dirty="0">
                <a:latin typeface="Arial" panose="020B0604020202020204" pitchFamily="34" charset="0"/>
                <a:cs typeface="Arial" panose="020B0604020202020204" pitchFamily="34" charset="0"/>
              </a:rPr>
              <a:t>Nordeste e Ceará apresentam maior percentual na classe de renda domiciliar </a:t>
            </a:r>
            <a:r>
              <a:rPr lang="pt-BR" sz="1300" i="1" dirty="0">
                <a:latin typeface="Arial" panose="020B0604020202020204" pitchFamily="34" charset="0"/>
                <a:cs typeface="Arial" panose="020B0604020202020204" pitchFamily="34" charset="0"/>
              </a:rPr>
              <a:t>per capita </a:t>
            </a:r>
            <a:r>
              <a:rPr lang="pt-BR" sz="1300" dirty="0">
                <a:latin typeface="Arial" panose="020B0604020202020204" pitchFamily="34" charset="0"/>
                <a:cs typeface="Arial" panose="020B0604020202020204" pitchFamily="34" charset="0"/>
              </a:rPr>
              <a:t>inferior a ¼ de salário mínimo, enquanto no Brasil a maior concentração está na classe ¼ a menos de ½ salário mínimo </a:t>
            </a:r>
            <a:r>
              <a:rPr lang="pt-BR" sz="1300" i="1" dirty="0">
                <a:latin typeface="Arial" panose="020B0604020202020204" pitchFamily="34" charset="0"/>
                <a:cs typeface="Arial" panose="020B0604020202020204" pitchFamily="34" charset="0"/>
              </a:rPr>
              <a:t>per capita</a:t>
            </a:r>
            <a:r>
              <a:rPr lang="pt-BR" sz="1300" dirty="0" smtClean="0">
                <a:latin typeface="Arial" panose="020B0604020202020204" pitchFamily="34" charset="0"/>
                <a:cs typeface="Arial" panose="020B0604020202020204" pitchFamily="34" charset="0"/>
              </a:rPr>
              <a:t>.</a:t>
            </a:r>
          </a:p>
          <a:p>
            <a:endParaRPr lang="pt-BR" sz="1200" dirty="0">
              <a:latin typeface="Arial" panose="020B0604020202020204" pitchFamily="34" charset="0"/>
              <a:cs typeface="Arial" panose="020B0604020202020204" pitchFamily="34" charset="0"/>
            </a:endParaRPr>
          </a:p>
          <a:p>
            <a:r>
              <a:rPr lang="pt-BR" sz="1400" b="1" dirty="0" smtClean="0">
                <a:latin typeface="Arial" panose="020B0604020202020204" pitchFamily="34" charset="0"/>
                <a:cs typeface="Arial" panose="020B0604020202020204" pitchFamily="34" charset="0"/>
              </a:rPr>
              <a:t>Zona Urbana: </a:t>
            </a:r>
            <a:r>
              <a:rPr lang="pt-BR" sz="1300" dirty="0" smtClean="0">
                <a:latin typeface="Arial" panose="020B0604020202020204" pitchFamily="34" charset="0"/>
                <a:cs typeface="Arial" panose="020B0604020202020204" pitchFamily="34" charset="0"/>
              </a:rPr>
              <a:t>No </a:t>
            </a:r>
            <a:r>
              <a:rPr lang="pt-BR" sz="1300" dirty="0">
                <a:latin typeface="Arial" panose="020B0604020202020204" pitchFamily="34" charset="0"/>
                <a:cs typeface="Arial" panose="020B0604020202020204" pitchFamily="34" charset="0"/>
              </a:rPr>
              <a:t>Ceará a maior concentração está entre ½ a menos de 1 salário mínimo per capita. No Brasil, a maior concentração fica em 1 a menos de 2 salário mínimo </a:t>
            </a:r>
            <a:r>
              <a:rPr lang="pt-BR" sz="1300" i="1" dirty="0">
                <a:latin typeface="Arial" panose="020B0604020202020204" pitchFamily="34" charset="0"/>
                <a:cs typeface="Arial" panose="020B0604020202020204" pitchFamily="34" charset="0"/>
              </a:rPr>
              <a:t>per capita. </a:t>
            </a:r>
            <a:endParaRPr lang="pt-BR" sz="1300" dirty="0">
              <a:latin typeface="Arial" panose="020B0604020202020204" pitchFamily="34" charset="0"/>
              <a:cs typeface="Arial" panose="020B0604020202020204" pitchFamily="34" charset="0"/>
            </a:endParaRPr>
          </a:p>
        </p:txBody>
      </p:sp>
      <p:sp>
        <p:nvSpPr>
          <p:cNvPr id="8" name="CaixaDeTexto 7"/>
          <p:cNvSpPr txBox="1"/>
          <p:nvPr/>
        </p:nvSpPr>
        <p:spPr>
          <a:xfrm>
            <a:off x="437805" y="5328362"/>
            <a:ext cx="6643501" cy="584775"/>
          </a:xfrm>
          <a:prstGeom prst="rect">
            <a:avLst/>
          </a:prstGeom>
          <a:noFill/>
          <a:ln w="28575">
            <a:solidFill>
              <a:schemeClr val="accent2">
                <a:lumMod val="75000"/>
              </a:schemeClr>
            </a:solidFill>
          </a:ln>
        </p:spPr>
        <p:txBody>
          <a:bodyPr wrap="square" rtlCol="0">
            <a:spAutoFit/>
          </a:bodyPr>
          <a:lstStyle/>
          <a:p>
            <a:r>
              <a:rPr lang="pt-BR" sz="1600" dirty="0">
                <a:latin typeface="Arial" panose="020B0604020202020204" pitchFamily="34" charset="0"/>
                <a:cs typeface="Arial" panose="020B0604020202020204" pitchFamily="34" charset="0"/>
              </a:rPr>
              <a:t>No Ceará os mais pobres estão concentrados na zona rural com 67,2</a:t>
            </a:r>
            <a:r>
              <a:rPr lang="pt-BR" sz="1600">
                <a:latin typeface="Arial" panose="020B0604020202020204" pitchFamily="34" charset="0"/>
                <a:cs typeface="Arial" panose="020B0604020202020204" pitchFamily="34" charset="0"/>
              </a:rPr>
              <a:t>% </a:t>
            </a:r>
            <a:r>
              <a:rPr lang="pt-BR" sz="1600" smtClean="0">
                <a:latin typeface="Arial" panose="020B0604020202020204" pitchFamily="34" charset="0"/>
                <a:cs typeface="Arial" panose="020B0604020202020204" pitchFamily="34" charset="0"/>
              </a:rPr>
              <a:t>recebendo </a:t>
            </a:r>
            <a:r>
              <a:rPr lang="pt-BR" sz="1600" dirty="0">
                <a:latin typeface="Arial" panose="020B0604020202020204" pitchFamily="34" charset="0"/>
                <a:cs typeface="Arial" panose="020B0604020202020204" pitchFamily="34" charset="0"/>
              </a:rPr>
              <a:t>rendimentos inferiores a ½ salário mínimo </a:t>
            </a:r>
            <a:r>
              <a:rPr lang="pt-BR" sz="1600" i="1" dirty="0">
                <a:latin typeface="Arial" panose="020B0604020202020204" pitchFamily="34" charset="0"/>
                <a:cs typeface="Arial" panose="020B0604020202020204" pitchFamily="34" charset="0"/>
              </a:rPr>
              <a:t>per capita. </a:t>
            </a:r>
            <a:endParaRPr lang="pt-BR" sz="1600" dirty="0">
              <a:latin typeface="Arial" panose="020B0604020202020204" pitchFamily="34" charset="0"/>
              <a:cs typeface="Arial" panose="020B0604020202020204" pitchFamily="34" charset="0"/>
            </a:endParaRPr>
          </a:p>
        </p:txBody>
      </p:sp>
      <p:graphicFrame>
        <p:nvGraphicFramePr>
          <p:cNvPr id="10" name="Tabela 9"/>
          <p:cNvGraphicFramePr>
            <a:graphicFrameLocks noGrp="1"/>
          </p:cNvGraphicFramePr>
          <p:nvPr>
            <p:extLst>
              <p:ext uri="{D42A27DB-BD31-4B8C-83A1-F6EECF244321}">
                <p14:modId xmlns:p14="http://schemas.microsoft.com/office/powerpoint/2010/main" val="3958822533"/>
              </p:ext>
            </p:extLst>
          </p:nvPr>
        </p:nvGraphicFramePr>
        <p:xfrm>
          <a:off x="226313" y="913679"/>
          <a:ext cx="6593586" cy="2524842"/>
        </p:xfrm>
        <a:graphic>
          <a:graphicData uri="http://schemas.openxmlformats.org/drawingml/2006/table">
            <a:tbl>
              <a:tblPr/>
              <a:tblGrid>
                <a:gridCol w="1524829"/>
                <a:gridCol w="542735"/>
                <a:gridCol w="639652"/>
                <a:gridCol w="523351"/>
                <a:gridCol w="513660"/>
                <a:gridCol w="639652"/>
                <a:gridCol w="513660"/>
                <a:gridCol w="523351"/>
                <a:gridCol w="659036"/>
                <a:gridCol w="513660"/>
              </a:tblGrid>
              <a:tr h="497597">
                <a:tc gridSpan="10">
                  <a:txBody>
                    <a:bodyPr/>
                    <a:lstStyle/>
                    <a:p>
                      <a:pPr algn="ctr" fontAlgn="ctr"/>
                      <a:r>
                        <a:rPr lang="pt-BR" sz="1200" b="1" i="0" u="none" strike="noStrike" dirty="0">
                          <a:solidFill>
                            <a:srgbClr val="000000"/>
                          </a:solidFill>
                          <a:effectLst/>
                          <a:latin typeface="Arial" panose="020B0604020202020204" pitchFamily="34" charset="0"/>
                        </a:rPr>
                        <a:t>Tabela 1 - Percentual de pessoas por classe de rendimento domiciliar per capita segundo a localização do domicílio no Brasil, Nordeste e Ceará em 2012</a:t>
                      </a:r>
                    </a:p>
                  </a:txBody>
                  <a:tcPr marL="9281" marR="9281" marT="928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84295">
                <a:tc rowSpan="3">
                  <a:txBody>
                    <a:bodyPr/>
                    <a:lstStyle/>
                    <a:p>
                      <a:pPr algn="ctr" fontAlgn="ctr"/>
                      <a:r>
                        <a:rPr lang="pt-BR" sz="1100" b="1" i="0" u="none" strike="noStrike">
                          <a:solidFill>
                            <a:srgbClr val="000000"/>
                          </a:solidFill>
                          <a:effectLst/>
                          <a:latin typeface="Arial" panose="020B0604020202020204" pitchFamily="34" charset="0"/>
                        </a:rPr>
                        <a:t>Classe de Renda</a:t>
                      </a:r>
                    </a:p>
                  </a:txBody>
                  <a:tcPr marL="9281" marR="9281" marT="928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ctr"/>
                      <a:r>
                        <a:rPr lang="pt-BR" sz="1100" b="1" i="0" u="none" strike="noStrike">
                          <a:solidFill>
                            <a:srgbClr val="000000"/>
                          </a:solidFill>
                          <a:effectLst/>
                          <a:latin typeface="Arial" panose="020B0604020202020204" pitchFamily="34" charset="0"/>
                        </a:rPr>
                        <a:t>Percentual de pessoas por classe de rendimento domiciliar  per capita</a:t>
                      </a:r>
                    </a:p>
                  </a:txBody>
                  <a:tcPr marL="9281" marR="9281" marT="928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84295">
                <a:tc vMerge="1">
                  <a:txBody>
                    <a:bodyPr/>
                    <a:lstStyle/>
                    <a:p>
                      <a:endParaRPr lang="pt-BR"/>
                    </a:p>
                  </a:txBody>
                  <a:tcPr/>
                </a:tc>
                <a:tc gridSpan="3">
                  <a:txBody>
                    <a:bodyPr/>
                    <a:lstStyle/>
                    <a:p>
                      <a:pPr algn="ctr" fontAlgn="ctr"/>
                      <a:r>
                        <a:rPr lang="pt-BR" sz="1100" b="1" i="0" u="none" strike="noStrike" dirty="0">
                          <a:solidFill>
                            <a:srgbClr val="000000"/>
                          </a:solidFill>
                          <a:effectLst/>
                          <a:latin typeface="Arial" panose="020B0604020202020204" pitchFamily="34" charset="0"/>
                        </a:rPr>
                        <a:t>Total</a:t>
                      </a:r>
                    </a:p>
                  </a:txBody>
                  <a:tcPr marL="9281" marR="9281" marT="9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3">
                  <a:txBody>
                    <a:bodyPr/>
                    <a:lstStyle/>
                    <a:p>
                      <a:pPr algn="ctr" fontAlgn="ctr"/>
                      <a:r>
                        <a:rPr lang="pt-BR" sz="1100" b="1" i="0" u="none" strike="noStrike">
                          <a:solidFill>
                            <a:srgbClr val="000000"/>
                          </a:solidFill>
                          <a:effectLst/>
                          <a:latin typeface="Arial" panose="020B0604020202020204" pitchFamily="34" charset="0"/>
                        </a:rPr>
                        <a:t>Urbana</a:t>
                      </a:r>
                    </a:p>
                  </a:txBody>
                  <a:tcPr marL="9281" marR="9281" marT="9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3">
                  <a:txBody>
                    <a:bodyPr/>
                    <a:lstStyle/>
                    <a:p>
                      <a:pPr algn="ctr" fontAlgn="b"/>
                      <a:r>
                        <a:rPr lang="pt-BR" sz="1100" b="1" i="0" u="none" strike="noStrike">
                          <a:solidFill>
                            <a:srgbClr val="000000"/>
                          </a:solidFill>
                          <a:effectLst/>
                          <a:latin typeface="Arial" panose="020B0604020202020204" pitchFamily="34" charset="0"/>
                        </a:rPr>
                        <a:t>Rural</a:t>
                      </a:r>
                    </a:p>
                  </a:txBody>
                  <a:tcPr marL="9281" marR="9281" marT="928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r>
              <a:tr h="184295">
                <a:tc vMerge="1">
                  <a:txBody>
                    <a:bodyPr/>
                    <a:lstStyle/>
                    <a:p>
                      <a:endParaRPr lang="pt-BR"/>
                    </a:p>
                  </a:txBody>
                  <a:tcPr/>
                </a:tc>
                <a:tc>
                  <a:txBody>
                    <a:bodyPr/>
                    <a:lstStyle/>
                    <a:p>
                      <a:pPr algn="ctr" fontAlgn="b"/>
                      <a:r>
                        <a:rPr lang="pt-BR" sz="1100" b="1" i="0" u="none" strike="noStrike">
                          <a:solidFill>
                            <a:srgbClr val="000000"/>
                          </a:solidFill>
                          <a:effectLst/>
                          <a:latin typeface="Arial" panose="020B0604020202020204" pitchFamily="34" charset="0"/>
                        </a:rPr>
                        <a:t>Brasil</a:t>
                      </a:r>
                    </a:p>
                  </a:txBody>
                  <a:tcPr marL="9281" marR="9281" marT="9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Arial" panose="020B0604020202020204" pitchFamily="34" charset="0"/>
                        </a:rPr>
                        <a:t>Nordeste</a:t>
                      </a:r>
                    </a:p>
                  </a:txBody>
                  <a:tcPr marL="9281" marR="9281" marT="9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Arial" panose="020B0604020202020204" pitchFamily="34" charset="0"/>
                        </a:rPr>
                        <a:t>Ceará</a:t>
                      </a:r>
                    </a:p>
                  </a:txBody>
                  <a:tcPr marL="9281" marR="9281" marT="9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Arial" panose="020B0604020202020204" pitchFamily="34" charset="0"/>
                        </a:rPr>
                        <a:t>Brasil</a:t>
                      </a:r>
                    </a:p>
                  </a:txBody>
                  <a:tcPr marL="9281" marR="9281" marT="9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Arial" panose="020B0604020202020204" pitchFamily="34" charset="0"/>
                        </a:rPr>
                        <a:t>Nordeste</a:t>
                      </a:r>
                    </a:p>
                  </a:txBody>
                  <a:tcPr marL="9281" marR="9281" marT="9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Arial" panose="020B0604020202020204" pitchFamily="34" charset="0"/>
                        </a:rPr>
                        <a:t>Ceará</a:t>
                      </a:r>
                    </a:p>
                  </a:txBody>
                  <a:tcPr marL="9281" marR="9281" marT="9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Arial" panose="020B0604020202020204" pitchFamily="34" charset="0"/>
                        </a:rPr>
                        <a:t>Brasil</a:t>
                      </a:r>
                    </a:p>
                  </a:txBody>
                  <a:tcPr marL="9281" marR="9281" marT="9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Arial" panose="020B0604020202020204" pitchFamily="34" charset="0"/>
                        </a:rPr>
                        <a:t>Nordeste</a:t>
                      </a:r>
                    </a:p>
                  </a:txBody>
                  <a:tcPr marL="9281" marR="9281" marT="92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100" b="1" i="0" u="none" strike="noStrike">
                          <a:solidFill>
                            <a:srgbClr val="000000"/>
                          </a:solidFill>
                          <a:effectLst/>
                          <a:latin typeface="Arial" panose="020B0604020202020204" pitchFamily="34" charset="0"/>
                        </a:rPr>
                        <a:t>Ceará</a:t>
                      </a:r>
                    </a:p>
                  </a:txBody>
                  <a:tcPr marL="9281" marR="9281" marT="928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295">
                <a:tc>
                  <a:txBody>
                    <a:bodyPr/>
                    <a:lstStyle/>
                    <a:p>
                      <a:pPr algn="l" fontAlgn="t"/>
                      <a:r>
                        <a:rPr lang="pt-BR" sz="1100" b="0" i="0" u="none" strike="noStrike">
                          <a:solidFill>
                            <a:srgbClr val="000000"/>
                          </a:solidFill>
                          <a:effectLst/>
                          <a:latin typeface="Arial" panose="020B0604020202020204" pitchFamily="34" charset="0"/>
                        </a:rPr>
                        <a:t>menor de 1/4 sm</a:t>
                      </a:r>
                    </a:p>
                  </a:txBody>
                  <a:tcPr marL="9281" marR="9281" marT="9281"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dirty="0">
                          <a:solidFill>
                            <a:srgbClr val="000000"/>
                          </a:solidFill>
                          <a:effectLst/>
                          <a:latin typeface="Arial" panose="020B0604020202020204" pitchFamily="34" charset="0"/>
                        </a:rPr>
                        <a:t>9,6</a:t>
                      </a:r>
                    </a:p>
                  </a:txBody>
                  <a:tcPr marL="9281" marR="9281" marT="928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dirty="0">
                          <a:solidFill>
                            <a:srgbClr val="000000"/>
                          </a:solidFill>
                          <a:effectLst/>
                          <a:latin typeface="Arial" panose="020B0604020202020204" pitchFamily="34" charset="0"/>
                        </a:rPr>
                        <a:t>19,4</a:t>
                      </a:r>
                    </a:p>
                  </a:txBody>
                  <a:tcPr marL="9281" marR="9281" marT="928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a:solidFill>
                            <a:srgbClr val="000000"/>
                          </a:solidFill>
                          <a:effectLst/>
                          <a:latin typeface="Arial" panose="020B0604020202020204" pitchFamily="34" charset="0"/>
                        </a:rPr>
                        <a:t>19,9</a:t>
                      </a:r>
                    </a:p>
                  </a:txBody>
                  <a:tcPr marL="9281" marR="9281" marT="928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a:solidFill>
                            <a:srgbClr val="000000"/>
                          </a:solidFill>
                          <a:effectLst/>
                          <a:latin typeface="Arial" panose="020B0604020202020204" pitchFamily="34" charset="0"/>
                        </a:rPr>
                        <a:t>6,7</a:t>
                      </a:r>
                    </a:p>
                  </a:txBody>
                  <a:tcPr marL="9281" marR="9281" marT="928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a:solidFill>
                            <a:srgbClr val="000000"/>
                          </a:solidFill>
                          <a:effectLst/>
                          <a:latin typeface="Arial" panose="020B0604020202020204" pitchFamily="34" charset="0"/>
                        </a:rPr>
                        <a:t>13,5</a:t>
                      </a:r>
                    </a:p>
                  </a:txBody>
                  <a:tcPr marL="9281" marR="9281" marT="928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a:solidFill>
                            <a:srgbClr val="000000"/>
                          </a:solidFill>
                          <a:effectLst/>
                          <a:latin typeface="Arial" panose="020B0604020202020204" pitchFamily="34" charset="0"/>
                        </a:rPr>
                        <a:t>13,2</a:t>
                      </a:r>
                    </a:p>
                  </a:txBody>
                  <a:tcPr marL="9281" marR="9281" marT="928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a:solidFill>
                            <a:srgbClr val="000000"/>
                          </a:solidFill>
                          <a:effectLst/>
                          <a:latin typeface="Arial" panose="020B0604020202020204" pitchFamily="34" charset="0"/>
                        </a:rPr>
                        <a:t>25,1</a:t>
                      </a:r>
                    </a:p>
                  </a:txBody>
                  <a:tcPr marL="9281" marR="9281" marT="928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a:solidFill>
                            <a:srgbClr val="000000"/>
                          </a:solidFill>
                          <a:effectLst/>
                          <a:latin typeface="Arial" panose="020B0604020202020204" pitchFamily="34" charset="0"/>
                        </a:rPr>
                        <a:t>35,3</a:t>
                      </a:r>
                    </a:p>
                  </a:txBody>
                  <a:tcPr marL="9281" marR="9281" marT="928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1100" b="0" i="0" u="none" strike="noStrike" dirty="0">
                          <a:solidFill>
                            <a:srgbClr val="000000"/>
                          </a:solidFill>
                          <a:effectLst/>
                          <a:latin typeface="Arial" panose="020B0604020202020204" pitchFamily="34" charset="0"/>
                        </a:rPr>
                        <a:t>38,5</a:t>
                      </a:r>
                    </a:p>
                  </a:txBody>
                  <a:tcPr marL="9281" marR="9281" marT="9281" marB="0" anchor="ctr">
                    <a:lnL>
                      <a:noFill/>
                    </a:lnL>
                    <a:lnR>
                      <a:noFill/>
                    </a:lnR>
                    <a:lnT w="6350" cap="flat" cmpd="sng" algn="ctr">
                      <a:solidFill>
                        <a:srgbClr val="000000"/>
                      </a:solidFill>
                      <a:prstDash val="solid"/>
                      <a:round/>
                      <a:headEnd type="none" w="med" len="med"/>
                      <a:tailEnd type="none" w="med" len="med"/>
                    </a:lnT>
                    <a:lnB>
                      <a:noFill/>
                    </a:lnB>
                  </a:tcPr>
                </a:tc>
              </a:tr>
              <a:tr h="184295">
                <a:tc>
                  <a:txBody>
                    <a:bodyPr/>
                    <a:lstStyle/>
                    <a:p>
                      <a:pPr algn="l" fontAlgn="t"/>
                      <a:r>
                        <a:rPr lang="pt-BR" sz="1100" b="0" i="0" u="none" strike="noStrike">
                          <a:solidFill>
                            <a:srgbClr val="000000"/>
                          </a:solidFill>
                          <a:effectLst/>
                          <a:latin typeface="Arial" panose="020B0604020202020204" pitchFamily="34" charset="0"/>
                        </a:rPr>
                        <a:t>1/4 a menos de 1/2 sm</a:t>
                      </a:r>
                    </a:p>
                  </a:txBody>
                  <a:tcPr marL="9281" marR="9281" marT="9281" marB="0">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17,8</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27,6</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26,8</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16,1</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26,3</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26,1</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27,5</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31,1</a:t>
                      </a:r>
                    </a:p>
                  </a:txBody>
                  <a:tcPr marL="9281" marR="9281" marT="9281" marB="0" anchor="ctr">
                    <a:lnL>
                      <a:noFill/>
                    </a:lnL>
                    <a:lnR>
                      <a:noFill/>
                    </a:lnR>
                    <a:lnT>
                      <a:noFill/>
                    </a:lnT>
                    <a:lnB>
                      <a:noFill/>
                    </a:lnB>
                  </a:tcPr>
                </a:tc>
                <a:tc>
                  <a:txBody>
                    <a:bodyPr/>
                    <a:lstStyle/>
                    <a:p>
                      <a:pPr algn="r" fontAlgn="ctr"/>
                      <a:r>
                        <a:rPr lang="pt-BR" sz="1100" b="0" i="0" u="none" strike="noStrike" dirty="0">
                          <a:solidFill>
                            <a:srgbClr val="000000"/>
                          </a:solidFill>
                          <a:effectLst/>
                          <a:latin typeface="Arial" panose="020B0604020202020204" pitchFamily="34" charset="0"/>
                        </a:rPr>
                        <a:t>28,7</a:t>
                      </a:r>
                    </a:p>
                  </a:txBody>
                  <a:tcPr marL="9281" marR="9281" marT="9281" marB="0" anchor="ctr">
                    <a:lnL>
                      <a:noFill/>
                    </a:lnL>
                    <a:lnR>
                      <a:noFill/>
                    </a:lnR>
                    <a:lnT>
                      <a:noFill/>
                    </a:lnT>
                    <a:lnB>
                      <a:noFill/>
                    </a:lnB>
                  </a:tcPr>
                </a:tc>
              </a:tr>
              <a:tr h="184295">
                <a:tc>
                  <a:txBody>
                    <a:bodyPr/>
                    <a:lstStyle/>
                    <a:p>
                      <a:pPr algn="l" fontAlgn="t"/>
                      <a:r>
                        <a:rPr lang="pt-BR" sz="1100" b="0" i="0" u="none" strike="noStrike">
                          <a:solidFill>
                            <a:srgbClr val="000000"/>
                          </a:solidFill>
                          <a:effectLst/>
                          <a:latin typeface="Arial" panose="020B0604020202020204" pitchFamily="34" charset="0"/>
                        </a:rPr>
                        <a:t>1/2 a menos de 1 sm</a:t>
                      </a:r>
                    </a:p>
                  </a:txBody>
                  <a:tcPr marL="9281" marR="9281" marT="9281" marB="0">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28,6</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28,7</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28,7</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29,1</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31,0</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31,4</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26,0</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22,3</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21,2</a:t>
                      </a:r>
                    </a:p>
                  </a:txBody>
                  <a:tcPr marL="9281" marR="9281" marT="9281" marB="0" anchor="ctr">
                    <a:lnL>
                      <a:noFill/>
                    </a:lnL>
                    <a:lnR>
                      <a:noFill/>
                    </a:lnR>
                    <a:lnT>
                      <a:noFill/>
                    </a:lnT>
                    <a:lnB>
                      <a:noFill/>
                    </a:lnB>
                  </a:tcPr>
                </a:tc>
              </a:tr>
              <a:tr h="184295">
                <a:tc>
                  <a:txBody>
                    <a:bodyPr/>
                    <a:lstStyle/>
                    <a:p>
                      <a:pPr algn="l" fontAlgn="t"/>
                      <a:r>
                        <a:rPr lang="pt-BR" sz="1100" b="0" i="0" u="none" strike="noStrike">
                          <a:solidFill>
                            <a:srgbClr val="000000"/>
                          </a:solidFill>
                          <a:effectLst/>
                          <a:latin typeface="Arial" panose="020B0604020202020204" pitchFamily="34" charset="0"/>
                        </a:rPr>
                        <a:t>1 a menos de 2 sm</a:t>
                      </a:r>
                    </a:p>
                  </a:txBody>
                  <a:tcPr marL="9281" marR="9281" marT="9281" marB="0">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27,4</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16,7</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17,4</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29,3</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19,2</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19,8</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16,9</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9,9</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10,7</a:t>
                      </a:r>
                    </a:p>
                  </a:txBody>
                  <a:tcPr marL="9281" marR="9281" marT="9281" marB="0" anchor="ctr">
                    <a:lnL>
                      <a:noFill/>
                    </a:lnL>
                    <a:lnR>
                      <a:noFill/>
                    </a:lnR>
                    <a:lnT>
                      <a:noFill/>
                    </a:lnT>
                    <a:lnB>
                      <a:noFill/>
                    </a:lnB>
                  </a:tcPr>
                </a:tc>
              </a:tr>
              <a:tr h="184295">
                <a:tc>
                  <a:txBody>
                    <a:bodyPr/>
                    <a:lstStyle/>
                    <a:p>
                      <a:pPr algn="l" fontAlgn="t"/>
                      <a:r>
                        <a:rPr lang="pt-BR" sz="1100" b="0" i="0" u="none" strike="noStrike">
                          <a:solidFill>
                            <a:srgbClr val="000000"/>
                          </a:solidFill>
                          <a:effectLst/>
                          <a:latin typeface="Arial" panose="020B0604020202020204" pitchFamily="34" charset="0"/>
                        </a:rPr>
                        <a:t>2 a menos de 3 sm</a:t>
                      </a:r>
                    </a:p>
                  </a:txBody>
                  <a:tcPr marL="9281" marR="9281" marT="9281" marB="0">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8,0</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3,7</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3,3</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8,9</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4,7</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4,3</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2,9</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1,0</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0,7</a:t>
                      </a:r>
                    </a:p>
                  </a:txBody>
                  <a:tcPr marL="9281" marR="9281" marT="9281" marB="0" anchor="ctr">
                    <a:lnL>
                      <a:noFill/>
                    </a:lnL>
                    <a:lnR>
                      <a:noFill/>
                    </a:lnR>
                    <a:lnT>
                      <a:noFill/>
                    </a:lnT>
                    <a:lnB>
                      <a:noFill/>
                    </a:lnB>
                  </a:tcPr>
                </a:tc>
              </a:tr>
              <a:tr h="184295">
                <a:tc>
                  <a:txBody>
                    <a:bodyPr/>
                    <a:lstStyle/>
                    <a:p>
                      <a:pPr algn="l" fontAlgn="t"/>
                      <a:r>
                        <a:rPr lang="pt-BR" sz="1100" b="0" i="0" u="none" strike="noStrike">
                          <a:solidFill>
                            <a:srgbClr val="000000"/>
                          </a:solidFill>
                          <a:effectLst/>
                          <a:latin typeface="Arial" panose="020B0604020202020204" pitchFamily="34" charset="0"/>
                        </a:rPr>
                        <a:t>3 a menos de 5 sm</a:t>
                      </a:r>
                    </a:p>
                  </a:txBody>
                  <a:tcPr marL="9281" marR="9281" marT="9281" marB="0">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5,0</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2,2</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2,3</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5,7</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3,0</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3,1</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1,0</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0,2</a:t>
                      </a:r>
                    </a:p>
                  </a:txBody>
                  <a:tcPr marL="9281" marR="9281" marT="9281" marB="0" anchor="ctr">
                    <a:lnL>
                      <a:noFill/>
                    </a:lnL>
                    <a:lnR>
                      <a:noFill/>
                    </a:lnR>
                    <a:lnT>
                      <a:noFill/>
                    </a:lnT>
                    <a:lnB>
                      <a:noFill/>
                    </a:lnB>
                  </a:tcPr>
                </a:tc>
                <a:tc>
                  <a:txBody>
                    <a:bodyPr/>
                    <a:lstStyle/>
                    <a:p>
                      <a:pPr algn="r" fontAlgn="ctr"/>
                      <a:r>
                        <a:rPr lang="pt-BR" sz="1100" b="0" i="0" u="none" strike="noStrike">
                          <a:solidFill>
                            <a:srgbClr val="000000"/>
                          </a:solidFill>
                          <a:effectLst/>
                          <a:latin typeface="Arial" panose="020B0604020202020204" pitchFamily="34" charset="0"/>
                        </a:rPr>
                        <a:t>0,2</a:t>
                      </a:r>
                    </a:p>
                  </a:txBody>
                  <a:tcPr marL="9281" marR="9281" marT="9281" marB="0" anchor="ctr">
                    <a:lnL>
                      <a:noFill/>
                    </a:lnL>
                    <a:lnR>
                      <a:noFill/>
                    </a:lnR>
                    <a:lnT>
                      <a:noFill/>
                    </a:lnT>
                    <a:lnB>
                      <a:noFill/>
                    </a:lnB>
                  </a:tcPr>
                </a:tc>
              </a:tr>
              <a:tr h="184295">
                <a:tc>
                  <a:txBody>
                    <a:bodyPr/>
                    <a:lstStyle/>
                    <a:p>
                      <a:pPr algn="l" fontAlgn="t"/>
                      <a:r>
                        <a:rPr lang="pt-BR" sz="1100" b="0" i="0" u="none" strike="noStrike">
                          <a:solidFill>
                            <a:srgbClr val="000000"/>
                          </a:solidFill>
                          <a:effectLst/>
                          <a:latin typeface="Arial" panose="020B0604020202020204" pitchFamily="34" charset="0"/>
                        </a:rPr>
                        <a:t>5 sm ou mais</a:t>
                      </a:r>
                    </a:p>
                  </a:txBody>
                  <a:tcPr marL="9281" marR="9281" marT="9281"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Arial" panose="020B0604020202020204" pitchFamily="34" charset="0"/>
                        </a:rPr>
                        <a:t>3,6</a:t>
                      </a:r>
                    </a:p>
                  </a:txBody>
                  <a:tcPr marL="9281" marR="9281" marT="928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Arial" panose="020B0604020202020204" pitchFamily="34" charset="0"/>
                        </a:rPr>
                        <a:t>1,7</a:t>
                      </a:r>
                    </a:p>
                  </a:txBody>
                  <a:tcPr marL="9281" marR="9281" marT="928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Arial" panose="020B0604020202020204" pitchFamily="34" charset="0"/>
                        </a:rPr>
                        <a:t>1,6</a:t>
                      </a:r>
                    </a:p>
                  </a:txBody>
                  <a:tcPr marL="9281" marR="9281" marT="928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Arial" panose="020B0604020202020204" pitchFamily="34" charset="0"/>
                        </a:rPr>
                        <a:t>4,2</a:t>
                      </a:r>
                    </a:p>
                  </a:txBody>
                  <a:tcPr marL="9281" marR="9281" marT="928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Arial" panose="020B0604020202020204" pitchFamily="34" charset="0"/>
                        </a:rPr>
                        <a:t>2,3</a:t>
                      </a:r>
                    </a:p>
                  </a:txBody>
                  <a:tcPr marL="9281" marR="9281" marT="928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Arial" panose="020B0604020202020204" pitchFamily="34" charset="0"/>
                        </a:rPr>
                        <a:t>2,2</a:t>
                      </a:r>
                    </a:p>
                  </a:txBody>
                  <a:tcPr marL="9281" marR="9281" marT="928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Arial" panose="020B0604020202020204" pitchFamily="34" charset="0"/>
                        </a:rPr>
                        <a:t>0,5</a:t>
                      </a:r>
                    </a:p>
                  </a:txBody>
                  <a:tcPr marL="9281" marR="9281" marT="928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Arial" panose="020B0604020202020204" pitchFamily="34" charset="0"/>
                        </a:rPr>
                        <a:t>0,1</a:t>
                      </a:r>
                    </a:p>
                  </a:txBody>
                  <a:tcPr marL="9281" marR="9281" marT="928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100" b="0" i="0" u="none" strike="noStrike">
                          <a:solidFill>
                            <a:srgbClr val="000000"/>
                          </a:solidFill>
                          <a:effectLst/>
                          <a:latin typeface="Arial" panose="020B0604020202020204" pitchFamily="34" charset="0"/>
                        </a:rPr>
                        <a:t>0,1</a:t>
                      </a:r>
                    </a:p>
                  </a:txBody>
                  <a:tcPr marL="9281" marR="9281" marT="9281" marB="0" anchor="ctr">
                    <a:lnL>
                      <a:noFill/>
                    </a:lnL>
                    <a:lnR>
                      <a:noFill/>
                    </a:lnR>
                    <a:lnT>
                      <a:noFill/>
                    </a:lnT>
                    <a:lnB w="6350" cap="flat" cmpd="sng" algn="ctr">
                      <a:solidFill>
                        <a:srgbClr val="000000"/>
                      </a:solidFill>
                      <a:prstDash val="solid"/>
                      <a:round/>
                      <a:headEnd type="none" w="med" len="med"/>
                      <a:tailEnd type="none" w="med" len="med"/>
                    </a:lnB>
                  </a:tcPr>
                </a:tc>
              </a:tr>
              <a:tr h="184295">
                <a:tc>
                  <a:txBody>
                    <a:bodyPr/>
                    <a:lstStyle/>
                    <a:p>
                      <a:pPr algn="l" fontAlgn="b"/>
                      <a:r>
                        <a:rPr lang="pt-BR" sz="900" b="0" i="0" u="none" strike="noStrike">
                          <a:solidFill>
                            <a:srgbClr val="000000"/>
                          </a:solidFill>
                          <a:effectLst/>
                          <a:latin typeface="Arial" panose="020B0604020202020204" pitchFamily="34" charset="0"/>
                        </a:rPr>
                        <a:t>Fonte: IBGE/PNAD 2012</a:t>
                      </a:r>
                    </a:p>
                  </a:txBody>
                  <a:tcPr marL="9281" marR="9281" marT="92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281" marR="9281" marT="92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281" marR="9281" marT="92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281" marR="9281" marT="92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281" marR="9281" marT="92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281" marR="9281" marT="92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281" marR="9281" marT="92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281" marR="9281" marT="92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a:solidFill>
                          <a:srgbClr val="000000"/>
                        </a:solidFill>
                        <a:effectLst/>
                        <a:latin typeface="Calibri" panose="020F0502020204030204" pitchFamily="34" charset="0"/>
                      </a:endParaRPr>
                    </a:p>
                  </a:txBody>
                  <a:tcPr marL="9281" marR="9281" marT="92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1100" b="0" i="0" u="none" strike="noStrike" dirty="0">
                        <a:solidFill>
                          <a:srgbClr val="000000"/>
                        </a:solidFill>
                        <a:effectLst/>
                        <a:latin typeface="Calibri" panose="020F0502020204030204" pitchFamily="34" charset="0"/>
                      </a:endParaRPr>
                    </a:p>
                  </a:txBody>
                  <a:tcPr marL="9281" marR="9281" marT="9281"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452421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311" y="229777"/>
            <a:ext cx="6745989" cy="560798"/>
          </a:xfrm>
        </p:spPr>
        <p:txBody>
          <a:bodyPr>
            <a:normAutofit/>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Perfil Socioeconômico da População Rural</a:t>
            </a:r>
            <a:endParaRPr lang="pt-BR" sz="260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6" name="Gráfico 5"/>
          <p:cNvGraphicFramePr>
            <a:graphicFrameLocks/>
          </p:cNvGraphicFramePr>
          <p:nvPr>
            <p:extLst>
              <p:ext uri="{D42A27DB-BD31-4B8C-83A1-F6EECF244321}">
                <p14:modId xmlns:p14="http://schemas.microsoft.com/office/powerpoint/2010/main" val="327378022"/>
              </p:ext>
            </p:extLst>
          </p:nvPr>
        </p:nvGraphicFramePr>
        <p:xfrm>
          <a:off x="422502" y="790576"/>
          <a:ext cx="6549798" cy="3062968"/>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381000" y="4078881"/>
            <a:ext cx="7282543" cy="892552"/>
          </a:xfrm>
          <a:prstGeom prst="rect">
            <a:avLst/>
          </a:prstGeom>
          <a:noFill/>
        </p:spPr>
        <p:txBody>
          <a:bodyPr wrap="square" rtlCol="0">
            <a:spAutoFit/>
          </a:bodyPr>
          <a:lstStyle/>
          <a:p>
            <a:r>
              <a:rPr lang="pt-BR" sz="1400" b="1" dirty="0" smtClean="0">
                <a:latin typeface="Arial" panose="020B0604020202020204" pitchFamily="34" charset="0"/>
                <a:cs typeface="Arial" panose="020B0604020202020204" pitchFamily="34" charset="0"/>
              </a:rPr>
              <a:t>Zona Rural: </a:t>
            </a:r>
            <a:r>
              <a:rPr lang="pt-BR" sz="1200" dirty="0" smtClean="0">
                <a:latin typeface="Arial" panose="020B0604020202020204" pitchFamily="34" charset="0"/>
                <a:cs typeface="Arial" panose="020B0604020202020204" pitchFamily="34" charset="0"/>
              </a:rPr>
              <a:t>Em 2004 a população do Ceará com 15 anos ou mais de idade tinha, em média, 3,3 anos de estudo. Em 2012 passa para 4,8 anos de estudo, superando Nordeste e Brasil.</a:t>
            </a:r>
          </a:p>
          <a:p>
            <a:r>
              <a:rPr lang="pt-BR" sz="1400" b="1" dirty="0" smtClean="0">
                <a:latin typeface="Arial" panose="020B0604020202020204" pitchFamily="34" charset="0"/>
                <a:cs typeface="Arial" panose="020B0604020202020204" pitchFamily="34" charset="0"/>
              </a:rPr>
              <a:t>Zona Urbana: </a:t>
            </a:r>
            <a:r>
              <a:rPr lang="pt-BR" sz="1200" dirty="0" smtClean="0">
                <a:latin typeface="Arial" panose="020B0604020202020204" pitchFamily="34" charset="0"/>
                <a:cs typeface="Arial" panose="020B0604020202020204" pitchFamily="34" charset="0"/>
              </a:rPr>
              <a:t>Ceará e Nordeste apresentam os mesmos resultados, com 6,4 anos de estudo em 2004 e 7,5 em 2012.</a:t>
            </a:r>
            <a:endParaRPr lang="pt-BR" sz="1400" dirty="0">
              <a:latin typeface="Arial" panose="020B0604020202020204" pitchFamily="34" charset="0"/>
              <a:cs typeface="Arial" panose="020B0604020202020204" pitchFamily="34" charset="0"/>
            </a:endParaRPr>
          </a:p>
        </p:txBody>
      </p:sp>
      <p:sp>
        <p:nvSpPr>
          <p:cNvPr id="4" name="CaixaDeTexto 3"/>
          <p:cNvSpPr txBox="1"/>
          <p:nvPr/>
        </p:nvSpPr>
        <p:spPr>
          <a:xfrm>
            <a:off x="381001" y="5129812"/>
            <a:ext cx="6591300" cy="1292662"/>
          </a:xfrm>
          <a:prstGeom prst="rect">
            <a:avLst/>
          </a:prstGeom>
          <a:noFill/>
          <a:ln w="28575">
            <a:solidFill>
              <a:schemeClr val="accent2">
                <a:lumMod val="75000"/>
              </a:schemeClr>
            </a:solidFill>
          </a:ln>
        </p:spPr>
        <p:txBody>
          <a:bodyPr wrap="square" rtlCol="0">
            <a:spAutoFit/>
          </a:bodyPr>
          <a:lstStyle/>
          <a:p>
            <a:pPr algn="just"/>
            <a:r>
              <a:rPr lang="pt-BR" sz="1300" dirty="0" smtClean="0">
                <a:latin typeface="Arial" panose="020B0604020202020204" pitchFamily="34" charset="0"/>
                <a:cs typeface="Arial" panose="020B0604020202020204" pitchFamily="34" charset="0"/>
              </a:rPr>
              <a:t>As diferenças </a:t>
            </a:r>
            <a:r>
              <a:rPr lang="pt-BR" sz="1300" dirty="0">
                <a:latin typeface="Arial" panose="020B0604020202020204" pitchFamily="34" charset="0"/>
                <a:cs typeface="Arial" panose="020B0604020202020204" pitchFamily="34" charset="0"/>
              </a:rPr>
              <a:t>em termos de escolaridade média das populações rural e urbana são acentuadas qualquer que seja o recorte geográfico</a:t>
            </a:r>
            <a:r>
              <a:rPr lang="pt-BR" sz="1300" dirty="0" smtClean="0">
                <a:latin typeface="Arial" panose="020B0604020202020204" pitchFamily="34" charset="0"/>
                <a:cs typeface="Arial" panose="020B0604020202020204" pitchFamily="34" charset="0"/>
              </a:rPr>
              <a:t>. Considerando que </a:t>
            </a:r>
            <a:r>
              <a:rPr lang="pt-BR" sz="1300" dirty="0">
                <a:latin typeface="Arial" panose="020B0604020202020204" pitchFamily="34" charset="0"/>
                <a:cs typeface="Arial" panose="020B0604020202020204" pitchFamily="34" charset="0"/>
              </a:rPr>
              <a:t>o aumento de um ano de estudo </a:t>
            </a:r>
            <a:r>
              <a:rPr lang="pt-BR" sz="1300" dirty="0" smtClean="0">
                <a:latin typeface="Arial" panose="020B0604020202020204" pitchFamily="34" charset="0"/>
                <a:cs typeface="Arial" panose="020B0604020202020204" pitchFamily="34" charset="0"/>
              </a:rPr>
              <a:t>leva </a:t>
            </a:r>
            <a:r>
              <a:rPr lang="pt-BR" sz="1300" dirty="0">
                <a:latin typeface="Arial" panose="020B0604020202020204" pitchFamily="34" charset="0"/>
                <a:cs typeface="Arial" panose="020B0604020202020204" pitchFamily="34" charset="0"/>
              </a:rPr>
              <a:t>aproximadamente uma década e mantido este padrão histórico, a população rural do Ceará levaria quase 30 anos para atingir o atual nível de escolaridade da população urbana, visto que em 2012 prevalece um hiato de 2,7 anos de estudo entre ambas</a:t>
            </a:r>
            <a:r>
              <a:rPr lang="pt-BR" sz="1300" dirty="0" smtClean="0">
                <a:latin typeface="Arial" panose="020B0604020202020204" pitchFamily="34" charset="0"/>
                <a:cs typeface="Arial" panose="020B0604020202020204" pitchFamily="34" charset="0"/>
              </a:rPr>
              <a:t>.</a:t>
            </a:r>
            <a:endParaRPr lang="pt-BR" sz="1300" dirty="0"/>
          </a:p>
        </p:txBody>
      </p:sp>
      <p:sp>
        <p:nvSpPr>
          <p:cNvPr id="5" name="CaixaDeTexto 4"/>
          <p:cNvSpPr txBox="1"/>
          <p:nvPr/>
        </p:nvSpPr>
        <p:spPr>
          <a:xfrm>
            <a:off x="575036" y="3591612"/>
            <a:ext cx="1564849" cy="230832"/>
          </a:xfrm>
          <a:prstGeom prst="rect">
            <a:avLst/>
          </a:prstGeom>
          <a:noFill/>
        </p:spPr>
        <p:txBody>
          <a:bodyPr wrap="square" rtlCol="0">
            <a:spAutoFit/>
          </a:bodyPr>
          <a:lstStyle/>
          <a:p>
            <a:r>
              <a:rPr lang="pt-BR" sz="900" dirty="0" smtClean="0">
                <a:latin typeface="Arial" panose="020B0604020202020204" pitchFamily="34" charset="0"/>
                <a:cs typeface="Arial" panose="020B0604020202020204" pitchFamily="34" charset="0"/>
              </a:rPr>
              <a:t>IBGE/PNAD</a:t>
            </a:r>
            <a:endParaRPr lang="pt-B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521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311" y="229777"/>
            <a:ext cx="6745989" cy="560798"/>
          </a:xfrm>
        </p:spPr>
        <p:txBody>
          <a:bodyPr>
            <a:normAutofit/>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Perfil Socioeconômico da População Rural</a:t>
            </a:r>
            <a:endParaRPr lang="pt-BR" sz="2600" dirty="0">
              <a:solidFill>
                <a:schemeClr val="accent1">
                  <a:lumMod val="50000"/>
                </a:schemeClr>
              </a:solidFill>
              <a:latin typeface="Arial" panose="020B0604020202020204" pitchFamily="34" charset="0"/>
              <a:cs typeface="Arial" panose="020B0604020202020204" pitchFamily="34" charset="0"/>
            </a:endParaRPr>
          </a:p>
        </p:txBody>
      </p:sp>
      <p:sp>
        <p:nvSpPr>
          <p:cNvPr id="3" name="CaixaDeTexto 2"/>
          <p:cNvSpPr txBox="1"/>
          <p:nvPr/>
        </p:nvSpPr>
        <p:spPr>
          <a:xfrm>
            <a:off x="381000" y="4139484"/>
            <a:ext cx="7282543" cy="1077218"/>
          </a:xfrm>
          <a:prstGeom prst="rect">
            <a:avLst/>
          </a:prstGeom>
          <a:noFill/>
        </p:spPr>
        <p:txBody>
          <a:bodyPr wrap="square" rtlCol="0">
            <a:spAutoFit/>
          </a:bodyPr>
          <a:lstStyle/>
          <a:p>
            <a:r>
              <a:rPr lang="pt-BR" sz="1400" b="1" dirty="0" smtClean="0">
                <a:latin typeface="Arial" panose="020B0604020202020204" pitchFamily="34" charset="0"/>
                <a:cs typeface="Arial" panose="020B0604020202020204" pitchFamily="34" charset="0"/>
              </a:rPr>
              <a:t>Zona Rural: </a:t>
            </a:r>
            <a:r>
              <a:rPr lang="pt-BR" sz="1200" dirty="0" smtClean="0">
                <a:latin typeface="Arial" panose="020B0604020202020204" pitchFamily="34" charset="0"/>
                <a:cs typeface="Arial" panose="020B0604020202020204" pitchFamily="34" charset="0"/>
              </a:rPr>
              <a:t>Em 2004 a taxa de analfabetismo da população de 15 anos ou mais de idade </a:t>
            </a:r>
            <a:r>
              <a:rPr lang="pt-BR" sz="1200" dirty="0">
                <a:latin typeface="Arial" panose="020B0604020202020204" pitchFamily="34" charset="0"/>
                <a:cs typeface="Arial" panose="020B0604020202020204" pitchFamily="34" charset="0"/>
              </a:rPr>
              <a:t>do Ceará </a:t>
            </a:r>
            <a:r>
              <a:rPr lang="pt-BR" sz="1200" dirty="0" smtClean="0">
                <a:latin typeface="Arial" panose="020B0604020202020204" pitchFamily="34" charset="0"/>
                <a:cs typeface="Arial" panose="020B0604020202020204" pitchFamily="34" charset="0"/>
              </a:rPr>
              <a:t> era igual a 38,2%, superior a do Nordeste e Brasil. Em 2012 passa para 26,9%, melhor que Nordeste mas maior que a taxa brasileira.</a:t>
            </a:r>
          </a:p>
          <a:p>
            <a:r>
              <a:rPr lang="pt-BR" sz="1400" b="1" dirty="0" smtClean="0">
                <a:latin typeface="Arial" panose="020B0604020202020204" pitchFamily="34" charset="0"/>
                <a:cs typeface="Arial" panose="020B0604020202020204" pitchFamily="34" charset="0"/>
              </a:rPr>
              <a:t>Zona Urbana: </a:t>
            </a:r>
            <a:r>
              <a:rPr lang="pt-BR" sz="1200" dirty="0" smtClean="0">
                <a:latin typeface="Arial" panose="020B0604020202020204" pitchFamily="34" charset="0"/>
                <a:cs typeface="Arial" panose="020B0604020202020204" pitchFamily="34" charset="0"/>
              </a:rPr>
              <a:t>As</a:t>
            </a:r>
            <a:r>
              <a:rPr lang="pt-BR" sz="1400" b="1" dirty="0" smtClean="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taxas são bem menores independente do recorte regional. Em 2012 todas as taxas foram inferiores quando comparadas a 2004, mas no Ceará a taxa ainda é quase o dobro da do Brasil. </a:t>
            </a:r>
            <a:endParaRPr lang="pt-BR" sz="1400" dirty="0">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3232919273"/>
              </p:ext>
            </p:extLst>
          </p:nvPr>
        </p:nvGraphicFramePr>
        <p:xfrm>
          <a:off x="381000" y="790575"/>
          <a:ext cx="6745989" cy="3073854"/>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381000" y="5293113"/>
            <a:ext cx="6698547" cy="1292662"/>
          </a:xfrm>
          <a:prstGeom prst="rect">
            <a:avLst/>
          </a:prstGeom>
          <a:noFill/>
          <a:ln w="28575">
            <a:solidFill>
              <a:schemeClr val="accent2">
                <a:lumMod val="75000"/>
              </a:schemeClr>
            </a:solidFill>
          </a:ln>
        </p:spPr>
        <p:txBody>
          <a:bodyPr wrap="square" rtlCol="0">
            <a:spAutoFit/>
          </a:bodyPr>
          <a:lstStyle/>
          <a:p>
            <a:pPr algn="just"/>
            <a:r>
              <a:rPr lang="pt-BR" sz="1300" dirty="0">
                <a:latin typeface="Arial" panose="020B0604020202020204" pitchFamily="34" charset="0"/>
                <a:cs typeface="Arial" panose="020B0604020202020204" pitchFamily="34" charset="0"/>
              </a:rPr>
              <a:t>A meta estabelecida pela ONU para o Brasil, é que a taxa de analfabetismo entre os adultos (população de 15 anos ou mais) chegue a 6,7% até 2015. </a:t>
            </a:r>
            <a:r>
              <a:rPr lang="pt-BR" sz="1300" dirty="0" smtClean="0">
                <a:latin typeface="Arial" panose="020B0604020202020204" pitchFamily="34" charset="0"/>
                <a:cs typeface="Arial" panose="020B0604020202020204" pitchFamily="34" charset="0"/>
              </a:rPr>
              <a:t>O </a:t>
            </a:r>
            <a:r>
              <a:rPr lang="pt-BR" sz="1300" dirty="0">
                <a:latin typeface="Arial" panose="020B0604020202020204" pitchFamily="34" charset="0"/>
                <a:cs typeface="Arial" panose="020B0604020202020204" pitchFamily="34" charset="0"/>
              </a:rPr>
              <a:t>que se observa é </a:t>
            </a:r>
            <a:r>
              <a:rPr lang="pt-BR" sz="1300" dirty="0" smtClean="0">
                <a:latin typeface="Arial" panose="020B0604020202020204" pitchFamily="34" charset="0"/>
                <a:cs typeface="Arial" panose="020B0604020202020204" pitchFamily="34" charset="0"/>
              </a:rPr>
              <a:t>que com taxa média de analfabetismo igual a 8,7% em 2012 é pouco provável cumprir </a:t>
            </a:r>
            <a:r>
              <a:rPr lang="pt-BR" sz="1300" dirty="0">
                <a:latin typeface="Arial" panose="020B0604020202020204" pitchFamily="34" charset="0"/>
                <a:cs typeface="Arial" panose="020B0604020202020204" pitchFamily="34" charset="0"/>
              </a:rPr>
              <a:t>a meta firmada, uma vez que se for mantida a variação média anual do período 2001/2012, a taxa de analfabetismo no Brasil para esta faixa etária seria </a:t>
            </a:r>
            <a:r>
              <a:rPr lang="pt-BR" sz="1300" dirty="0" smtClean="0">
                <a:latin typeface="Arial" panose="020B0604020202020204" pitchFamily="34" charset="0"/>
                <a:cs typeface="Arial" panose="020B0604020202020204" pitchFamily="34" charset="0"/>
              </a:rPr>
              <a:t>estimada, para 2015, </a:t>
            </a:r>
            <a:r>
              <a:rPr lang="pt-BR" sz="1300" dirty="0">
                <a:latin typeface="Arial" panose="020B0604020202020204" pitchFamily="34" charset="0"/>
                <a:cs typeface="Arial" panose="020B0604020202020204" pitchFamily="34" charset="0"/>
              </a:rPr>
              <a:t>em 7,9%.</a:t>
            </a:r>
          </a:p>
        </p:txBody>
      </p:sp>
      <p:sp>
        <p:nvSpPr>
          <p:cNvPr id="4" name="CaixaDeTexto 3"/>
          <p:cNvSpPr txBox="1"/>
          <p:nvPr/>
        </p:nvSpPr>
        <p:spPr>
          <a:xfrm>
            <a:off x="500743" y="3572759"/>
            <a:ext cx="1243216" cy="230832"/>
          </a:xfrm>
          <a:prstGeom prst="rect">
            <a:avLst/>
          </a:prstGeom>
          <a:noFill/>
        </p:spPr>
        <p:txBody>
          <a:bodyPr wrap="square" rtlCol="0">
            <a:spAutoFit/>
          </a:bodyPr>
          <a:lstStyle/>
          <a:p>
            <a:r>
              <a:rPr lang="pt-BR" sz="900" dirty="0" smtClean="0">
                <a:latin typeface="Arial" panose="020B0604020202020204" pitchFamily="34" charset="0"/>
                <a:cs typeface="Arial" panose="020B0604020202020204" pitchFamily="34" charset="0"/>
              </a:rPr>
              <a:t>IBGE/PNAD</a:t>
            </a:r>
            <a:endParaRPr lang="pt-B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400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311" y="229777"/>
            <a:ext cx="6745989" cy="477794"/>
          </a:xfrm>
        </p:spPr>
        <p:txBody>
          <a:bodyPr>
            <a:normAutofit fontScale="90000"/>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O Acesso à Educação</a:t>
            </a:r>
            <a:endParaRPr lang="pt-BR" sz="2600" dirty="0">
              <a:solidFill>
                <a:schemeClr val="accent1">
                  <a:lumMod val="50000"/>
                </a:schemeClr>
              </a:solidFill>
              <a:latin typeface="Arial" panose="020B0604020202020204" pitchFamily="34" charset="0"/>
              <a:cs typeface="Arial" panose="020B0604020202020204" pitchFamily="34" charset="0"/>
            </a:endParaRPr>
          </a:p>
        </p:txBody>
      </p:sp>
      <p:sp>
        <p:nvSpPr>
          <p:cNvPr id="3" name="CaixaDeTexto 2"/>
          <p:cNvSpPr txBox="1"/>
          <p:nvPr/>
        </p:nvSpPr>
        <p:spPr>
          <a:xfrm>
            <a:off x="381000" y="4191000"/>
            <a:ext cx="7282543" cy="1077218"/>
          </a:xfrm>
          <a:prstGeom prst="rect">
            <a:avLst/>
          </a:prstGeom>
          <a:noFill/>
        </p:spPr>
        <p:txBody>
          <a:bodyPr wrap="square" rtlCol="0">
            <a:spAutoFit/>
          </a:bodyPr>
          <a:lstStyle/>
          <a:p>
            <a:r>
              <a:rPr lang="pt-BR" sz="1400" b="1" dirty="0" smtClean="0">
                <a:latin typeface="Arial" panose="020B0604020202020204" pitchFamily="34" charset="0"/>
                <a:cs typeface="Arial" panose="020B0604020202020204" pitchFamily="34" charset="0"/>
              </a:rPr>
              <a:t>Zona Rural: </a:t>
            </a:r>
            <a:r>
              <a:rPr lang="pt-BR" sz="1200" dirty="0" smtClean="0">
                <a:latin typeface="Arial" panose="020B0604020202020204" pitchFamily="34" charset="0"/>
                <a:cs typeface="Arial" panose="020B0604020202020204" pitchFamily="34" charset="0"/>
              </a:rPr>
              <a:t>Em 2004 a taxa de frequência à escola na faixa de 6 a 14 anos de idade </a:t>
            </a:r>
            <a:r>
              <a:rPr lang="pt-BR" sz="1200" dirty="0">
                <a:latin typeface="Arial" panose="020B0604020202020204" pitchFamily="34" charset="0"/>
                <a:cs typeface="Arial" panose="020B0604020202020204" pitchFamily="34" charset="0"/>
              </a:rPr>
              <a:t>do Ceará </a:t>
            </a:r>
            <a:r>
              <a:rPr lang="pt-BR" sz="1200" dirty="0" smtClean="0">
                <a:latin typeface="Arial" panose="020B0604020202020204" pitchFamily="34" charset="0"/>
                <a:cs typeface="Arial" panose="020B0604020202020204" pitchFamily="34" charset="0"/>
              </a:rPr>
              <a:t> era igual a 95,6%, superior a do Nordeste e Brasil. Em 2012 passa para 98,1%, melhor que Nordeste e Brasil.</a:t>
            </a:r>
          </a:p>
          <a:p>
            <a:r>
              <a:rPr lang="pt-BR" sz="1400" b="1" dirty="0" smtClean="0">
                <a:latin typeface="Arial" panose="020B0604020202020204" pitchFamily="34" charset="0"/>
                <a:cs typeface="Arial" panose="020B0604020202020204" pitchFamily="34" charset="0"/>
              </a:rPr>
              <a:t>Zona Urbana: </a:t>
            </a:r>
            <a:r>
              <a:rPr lang="pt-BR" sz="1200" dirty="0" smtClean="0">
                <a:latin typeface="Arial" panose="020B0604020202020204" pitchFamily="34" charset="0"/>
                <a:cs typeface="Arial" panose="020B0604020202020204" pitchFamily="34" charset="0"/>
              </a:rPr>
              <a:t>As</a:t>
            </a:r>
            <a:r>
              <a:rPr lang="pt-BR" sz="1400" b="1" dirty="0" smtClean="0">
                <a:latin typeface="Arial" panose="020B0604020202020204" pitchFamily="34" charset="0"/>
                <a:cs typeface="Arial" panose="020B0604020202020204" pitchFamily="34" charset="0"/>
              </a:rPr>
              <a:t> </a:t>
            </a:r>
            <a:r>
              <a:rPr lang="pt-BR" sz="1200" dirty="0" smtClean="0">
                <a:latin typeface="Arial" panose="020B0604020202020204" pitchFamily="34" charset="0"/>
                <a:cs typeface="Arial" panose="020B0604020202020204" pitchFamily="34" charset="0"/>
              </a:rPr>
              <a:t>taxas são superiores as da população rural no período analisado, mas estão bem próximas em 2012.</a:t>
            </a:r>
            <a:endParaRPr lang="pt-BR" sz="1400" dirty="0">
              <a:latin typeface="Arial" panose="020B0604020202020204" pitchFamily="34" charset="0"/>
              <a:cs typeface="Arial" panose="020B0604020202020204" pitchFamily="34" charset="0"/>
            </a:endParaRPr>
          </a:p>
        </p:txBody>
      </p:sp>
      <p:sp>
        <p:nvSpPr>
          <p:cNvPr id="5" name="CaixaDeTexto 4"/>
          <p:cNvSpPr txBox="1"/>
          <p:nvPr/>
        </p:nvSpPr>
        <p:spPr>
          <a:xfrm>
            <a:off x="500743" y="5453743"/>
            <a:ext cx="6685668" cy="738664"/>
          </a:xfrm>
          <a:prstGeom prst="rect">
            <a:avLst/>
          </a:prstGeom>
          <a:noFill/>
          <a:ln w="28575">
            <a:solidFill>
              <a:schemeClr val="accent2">
                <a:lumMod val="75000"/>
              </a:schemeClr>
            </a:solidFill>
          </a:ln>
        </p:spPr>
        <p:txBody>
          <a:bodyPr wrap="square" rtlCol="0">
            <a:spAutoFit/>
          </a:bodyPr>
          <a:lstStyle/>
          <a:p>
            <a:pPr algn="just"/>
            <a:r>
              <a:rPr lang="pt-BR" sz="1400" dirty="0" smtClean="0">
                <a:latin typeface="Arial" panose="020B0604020202020204" pitchFamily="34" charset="0"/>
                <a:cs typeface="Arial" panose="020B0604020202020204" pitchFamily="34" charset="0"/>
              </a:rPr>
              <a:t>A taxa </a:t>
            </a:r>
            <a:r>
              <a:rPr lang="pt-BR" sz="1400" dirty="0">
                <a:latin typeface="Arial" panose="020B0604020202020204" pitchFamily="34" charset="0"/>
                <a:cs typeface="Arial" panose="020B0604020202020204" pitchFamily="34" charset="0"/>
              </a:rPr>
              <a:t>de atendimento das pessoas de 6 a 14 </a:t>
            </a:r>
            <a:r>
              <a:rPr lang="pt-BR" sz="1400" dirty="0" smtClean="0">
                <a:latin typeface="Arial" panose="020B0604020202020204" pitchFamily="34" charset="0"/>
                <a:cs typeface="Arial" panose="020B0604020202020204" pitchFamily="34" charset="0"/>
              </a:rPr>
              <a:t>anos,em 2004, está </a:t>
            </a:r>
            <a:r>
              <a:rPr lang="pt-BR" sz="1400" dirty="0">
                <a:latin typeface="Arial" panose="020B0604020202020204" pitchFamily="34" charset="0"/>
                <a:cs typeface="Arial" panose="020B0604020202020204" pitchFamily="34" charset="0"/>
              </a:rPr>
              <a:t>em torno de 96%. Em 2012 esta taxa para Brasil, Nordeste e Ceará </a:t>
            </a:r>
            <a:r>
              <a:rPr lang="pt-BR" sz="1400" dirty="0" smtClean="0">
                <a:latin typeface="Arial" panose="020B0604020202020204" pitchFamily="34" charset="0"/>
                <a:cs typeface="Arial" panose="020B0604020202020204" pitchFamily="34" charset="0"/>
              </a:rPr>
              <a:t>fica </a:t>
            </a:r>
            <a:r>
              <a:rPr lang="pt-BR" sz="1400" dirty="0">
                <a:latin typeface="Arial" panose="020B0604020202020204" pitchFamily="34" charset="0"/>
                <a:cs typeface="Arial" panose="020B0604020202020204" pitchFamily="34" charset="0"/>
              </a:rPr>
              <a:t>em torno de 98%, indicando que o acesso à escola encontra-se próximo da </a:t>
            </a:r>
            <a:r>
              <a:rPr lang="pt-BR" sz="1400" dirty="0" smtClean="0">
                <a:latin typeface="Arial" panose="020B0604020202020204" pitchFamily="34" charset="0"/>
                <a:cs typeface="Arial" panose="020B0604020202020204" pitchFamily="34" charset="0"/>
              </a:rPr>
              <a:t>universalização.</a:t>
            </a:r>
            <a:endParaRPr lang="pt-BR" sz="1400" dirty="0">
              <a:latin typeface="Arial" panose="020B0604020202020204" pitchFamily="34" charset="0"/>
              <a:cs typeface="Arial" panose="020B0604020202020204" pitchFamily="34" charset="0"/>
            </a:endParaRPr>
          </a:p>
        </p:txBody>
      </p:sp>
      <p:graphicFrame>
        <p:nvGraphicFramePr>
          <p:cNvPr id="6" name="Gráfico 5"/>
          <p:cNvGraphicFramePr>
            <a:graphicFrameLocks/>
          </p:cNvGraphicFramePr>
          <p:nvPr>
            <p:extLst>
              <p:ext uri="{D42A27DB-BD31-4B8C-83A1-F6EECF244321}">
                <p14:modId xmlns:p14="http://schemas.microsoft.com/office/powerpoint/2010/main" val="2735452004"/>
              </p:ext>
            </p:extLst>
          </p:nvPr>
        </p:nvGraphicFramePr>
        <p:xfrm>
          <a:off x="381000" y="775771"/>
          <a:ext cx="6378019" cy="2985524"/>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500743" y="3497344"/>
            <a:ext cx="1526020" cy="230832"/>
          </a:xfrm>
          <a:prstGeom prst="rect">
            <a:avLst/>
          </a:prstGeom>
          <a:noFill/>
        </p:spPr>
        <p:txBody>
          <a:bodyPr wrap="square" rtlCol="0">
            <a:spAutoFit/>
          </a:bodyPr>
          <a:lstStyle/>
          <a:p>
            <a:r>
              <a:rPr lang="pt-BR" sz="900" dirty="0" smtClean="0">
                <a:latin typeface="Arial" panose="020B0604020202020204" pitchFamily="34" charset="0"/>
                <a:cs typeface="Arial" panose="020B0604020202020204" pitchFamily="34" charset="0"/>
              </a:rPr>
              <a:t>IBGE/PNAD</a:t>
            </a:r>
            <a:endParaRPr lang="pt-B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392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311" y="134775"/>
            <a:ext cx="6745989" cy="477794"/>
          </a:xfrm>
        </p:spPr>
        <p:txBody>
          <a:bodyPr>
            <a:normAutofit fontScale="90000"/>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O Acesso à Educação</a:t>
            </a:r>
            <a:endParaRPr lang="pt-BR" sz="2600" dirty="0">
              <a:solidFill>
                <a:schemeClr val="accent1">
                  <a:lumMod val="50000"/>
                </a:schemeClr>
              </a:solidFill>
              <a:latin typeface="Arial" panose="020B0604020202020204" pitchFamily="34" charset="0"/>
              <a:cs typeface="Arial" panose="020B0604020202020204" pitchFamily="34" charset="0"/>
            </a:endParaRPr>
          </a:p>
        </p:txBody>
      </p:sp>
      <p:sp>
        <p:nvSpPr>
          <p:cNvPr id="5" name="CaixaDeTexto 4"/>
          <p:cNvSpPr txBox="1"/>
          <p:nvPr/>
        </p:nvSpPr>
        <p:spPr>
          <a:xfrm>
            <a:off x="335972" y="4776848"/>
            <a:ext cx="6636328" cy="1092607"/>
          </a:xfrm>
          <a:prstGeom prst="rect">
            <a:avLst/>
          </a:prstGeom>
          <a:noFill/>
          <a:ln w="28575">
            <a:noFill/>
          </a:ln>
        </p:spPr>
        <p:txBody>
          <a:bodyPr wrap="square" rtlCol="0">
            <a:spAutoFit/>
          </a:bodyPr>
          <a:lstStyle/>
          <a:p>
            <a:pPr marL="285750" indent="-285750" algn="just">
              <a:buFont typeface="Wingdings" panose="05000000000000000000" pitchFamily="2" charset="2"/>
              <a:buChar char="Ø"/>
            </a:pPr>
            <a:r>
              <a:rPr lang="pt-BR" sz="1300" dirty="0">
                <a:latin typeface="Arial" panose="020B0604020202020204" pitchFamily="34" charset="0"/>
                <a:cs typeface="Arial" panose="020B0604020202020204" pitchFamily="34" charset="0"/>
              </a:rPr>
              <a:t>Considerando a situação do domicílio, independente do recorte regional, não se observou diferença significativa entre a zona urbana e rural</a:t>
            </a:r>
            <a:r>
              <a:rPr lang="pt-BR" sz="1300" dirty="0" smtClean="0">
                <a:latin typeface="Arial" panose="020B0604020202020204" pitchFamily="34" charset="0"/>
                <a:cs typeface="Arial" panose="020B0604020202020204" pitchFamily="34" charset="0"/>
              </a:rPr>
              <a:t>.</a:t>
            </a:r>
          </a:p>
          <a:p>
            <a:pPr algn="just"/>
            <a:endParaRPr lang="pt-BR" sz="13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pt-BR" sz="1300" dirty="0" smtClean="0">
                <a:latin typeface="Arial" panose="020B0604020202020204" pitchFamily="34" charset="0"/>
                <a:cs typeface="Arial" panose="020B0604020202020204" pitchFamily="34" charset="0"/>
              </a:rPr>
              <a:t>No </a:t>
            </a:r>
            <a:r>
              <a:rPr lang="pt-BR" sz="1300" dirty="0">
                <a:latin typeface="Arial" panose="020B0604020202020204" pitchFamily="34" charset="0"/>
                <a:cs typeface="Arial" panose="020B0604020202020204" pitchFamily="34" charset="0"/>
              </a:rPr>
              <a:t>Ceará são iguais em 2008 (91,9%) e em 2012 a zona rural com 92,9% foi ligeiramente superior à zona urbana com 92,6%. </a:t>
            </a:r>
          </a:p>
        </p:txBody>
      </p:sp>
      <p:graphicFrame>
        <p:nvGraphicFramePr>
          <p:cNvPr id="7" name="Gráfico 6"/>
          <p:cNvGraphicFramePr>
            <a:graphicFrameLocks/>
          </p:cNvGraphicFramePr>
          <p:nvPr>
            <p:extLst>
              <p:ext uri="{D42A27DB-BD31-4B8C-83A1-F6EECF244321}">
                <p14:modId xmlns:p14="http://schemas.microsoft.com/office/powerpoint/2010/main" val="831889876"/>
              </p:ext>
            </p:extLst>
          </p:nvPr>
        </p:nvGraphicFramePr>
        <p:xfrm>
          <a:off x="429490" y="800575"/>
          <a:ext cx="6459187" cy="3569544"/>
        </p:xfrm>
        <a:graphic>
          <a:graphicData uri="http://schemas.openxmlformats.org/drawingml/2006/chart">
            <c:chart xmlns:c="http://schemas.openxmlformats.org/drawingml/2006/chart" xmlns:r="http://schemas.openxmlformats.org/officeDocument/2006/relationships" r:id="rId2"/>
          </a:graphicData>
        </a:graphic>
      </p:graphicFrame>
      <p:sp>
        <p:nvSpPr>
          <p:cNvPr id="8" name="Retângulo 7"/>
          <p:cNvSpPr/>
          <p:nvPr/>
        </p:nvSpPr>
        <p:spPr>
          <a:xfrm>
            <a:off x="580056" y="4107218"/>
            <a:ext cx="913893" cy="230832"/>
          </a:xfrm>
          <a:prstGeom prst="rect">
            <a:avLst/>
          </a:prstGeom>
        </p:spPr>
        <p:txBody>
          <a:bodyPr wrap="square">
            <a:spAutoFit/>
          </a:bodyPr>
          <a:lstStyle/>
          <a:p>
            <a:r>
              <a:rPr lang="pt-BR" sz="900" dirty="0">
                <a:latin typeface="Arial" panose="020B0604020202020204" pitchFamily="34" charset="0"/>
                <a:cs typeface="Arial" panose="020B0604020202020204" pitchFamily="34" charset="0"/>
              </a:rPr>
              <a:t>IBGE/PNAD</a:t>
            </a:r>
          </a:p>
        </p:txBody>
      </p:sp>
    </p:spTree>
    <p:extLst>
      <p:ext uri="{BB962C8B-B14F-4D97-AF65-F5344CB8AC3E}">
        <p14:creationId xmlns:p14="http://schemas.microsoft.com/office/powerpoint/2010/main" val="1412451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311" y="134775"/>
            <a:ext cx="6745989" cy="477794"/>
          </a:xfrm>
        </p:spPr>
        <p:txBody>
          <a:bodyPr>
            <a:normAutofit fontScale="90000"/>
          </a:bodyPr>
          <a:lstStyle/>
          <a:p>
            <a:r>
              <a:rPr lang="pt-BR" sz="2600" dirty="0" smtClean="0">
                <a:solidFill>
                  <a:schemeClr val="accent1">
                    <a:lumMod val="50000"/>
                  </a:schemeClr>
                </a:solidFill>
                <a:latin typeface="Arial" panose="020B0604020202020204" pitchFamily="34" charset="0"/>
                <a:cs typeface="Arial" panose="020B0604020202020204" pitchFamily="34" charset="0"/>
              </a:rPr>
              <a:t>O Acesso à Educação</a:t>
            </a:r>
            <a:endParaRPr lang="pt-BR" sz="2600" dirty="0">
              <a:solidFill>
                <a:schemeClr val="accent1">
                  <a:lumMod val="50000"/>
                </a:schemeClr>
              </a:solidFill>
              <a:latin typeface="Arial" panose="020B0604020202020204" pitchFamily="34" charset="0"/>
              <a:cs typeface="Arial" panose="020B0604020202020204" pitchFamily="34" charset="0"/>
            </a:endParaRPr>
          </a:p>
        </p:txBody>
      </p:sp>
      <p:sp>
        <p:nvSpPr>
          <p:cNvPr id="5" name="CaixaDeTexto 4"/>
          <p:cNvSpPr txBox="1"/>
          <p:nvPr/>
        </p:nvSpPr>
        <p:spPr>
          <a:xfrm>
            <a:off x="442850" y="4574967"/>
            <a:ext cx="6409212" cy="1492716"/>
          </a:xfrm>
          <a:prstGeom prst="rect">
            <a:avLst/>
          </a:prstGeom>
          <a:noFill/>
          <a:ln w="28575">
            <a:noFill/>
          </a:ln>
        </p:spPr>
        <p:txBody>
          <a:bodyPr wrap="square" rtlCol="0">
            <a:spAutoFit/>
          </a:bodyPr>
          <a:lstStyle/>
          <a:p>
            <a:pPr marL="285750" indent="-285750" algn="just">
              <a:buFont typeface="Wingdings" panose="05000000000000000000" pitchFamily="2" charset="2"/>
              <a:buChar char="Ø"/>
            </a:pPr>
            <a:r>
              <a:rPr lang="pt-BR" sz="1300" dirty="0" smtClean="0">
                <a:solidFill>
                  <a:srgbClr val="000000"/>
                </a:solidFill>
                <a:latin typeface="Arial" panose="020B0604020202020204" pitchFamily="34" charset="0"/>
                <a:ea typeface="Times New Roman" panose="02020603050405020304" pitchFamily="18" charset="0"/>
              </a:rPr>
              <a:t>Houve significativo </a:t>
            </a:r>
            <a:r>
              <a:rPr lang="pt-BR" sz="1300" dirty="0">
                <a:solidFill>
                  <a:srgbClr val="000000"/>
                </a:solidFill>
                <a:latin typeface="Arial" panose="020B0604020202020204" pitchFamily="34" charset="0"/>
                <a:ea typeface="Times New Roman" panose="02020603050405020304" pitchFamily="18" charset="0"/>
              </a:rPr>
              <a:t>progresso no período 2004/2012 </a:t>
            </a:r>
            <a:r>
              <a:rPr lang="pt-BR" sz="1300" dirty="0" smtClean="0">
                <a:solidFill>
                  <a:srgbClr val="000000"/>
                </a:solidFill>
                <a:latin typeface="Arial" panose="020B0604020202020204" pitchFamily="34" charset="0"/>
                <a:ea typeface="Times New Roman" panose="02020603050405020304" pitchFamily="18" charset="0"/>
              </a:rPr>
              <a:t>principalmente na </a:t>
            </a:r>
            <a:r>
              <a:rPr lang="pt-BR" sz="1300" dirty="0">
                <a:solidFill>
                  <a:srgbClr val="000000"/>
                </a:solidFill>
                <a:latin typeface="Arial" panose="020B0604020202020204" pitchFamily="34" charset="0"/>
                <a:ea typeface="Times New Roman" panose="02020603050405020304" pitchFamily="18" charset="0"/>
              </a:rPr>
              <a:t>região nordeste que apresentou diferença aproximada de quatro pontos percentuais e com destaque para o Ceará onde esta diferença chega a seis pontos percentuais. </a:t>
            </a:r>
            <a:endParaRPr lang="pt-BR" sz="1300" dirty="0" smtClean="0">
              <a:solidFill>
                <a:srgbClr val="000000"/>
              </a:solidFill>
              <a:latin typeface="Arial" panose="020B0604020202020204" pitchFamily="34" charset="0"/>
              <a:ea typeface="Times New Roman" panose="02020603050405020304" pitchFamily="18" charset="0"/>
            </a:endParaRPr>
          </a:p>
          <a:p>
            <a:pPr algn="just"/>
            <a:endParaRPr lang="pt-BR" sz="1300" dirty="0" smtClean="0">
              <a:solidFill>
                <a:srgbClr val="000000"/>
              </a:solidFill>
              <a:latin typeface="Arial" panose="020B0604020202020204" pitchFamily="34" charset="0"/>
              <a:ea typeface="Times New Roman" panose="02020603050405020304" pitchFamily="18" charset="0"/>
            </a:endParaRPr>
          </a:p>
          <a:p>
            <a:pPr marL="285750" indent="-285750" algn="just">
              <a:buFont typeface="Wingdings" panose="05000000000000000000" pitchFamily="2" charset="2"/>
              <a:buChar char="Ø"/>
            </a:pPr>
            <a:r>
              <a:rPr lang="pt-BR" sz="1300" dirty="0" smtClean="0">
                <a:solidFill>
                  <a:srgbClr val="000000"/>
                </a:solidFill>
                <a:latin typeface="Arial" panose="020B0604020202020204" pitchFamily="34" charset="0"/>
                <a:ea typeface="Times New Roman" panose="02020603050405020304" pitchFamily="18" charset="0"/>
              </a:rPr>
              <a:t>Em </a:t>
            </a:r>
            <a:r>
              <a:rPr lang="pt-BR" sz="1300" dirty="0">
                <a:solidFill>
                  <a:srgbClr val="000000"/>
                </a:solidFill>
                <a:latin typeface="Arial" panose="020B0604020202020204" pitchFamily="34" charset="0"/>
                <a:ea typeface="Times New Roman" panose="02020603050405020304" pitchFamily="18" charset="0"/>
              </a:rPr>
              <a:t>2012 o Ceará apresentava melhores taxas do que o Brasil e o Nordeste tanto na zona urbana como na zona rural.</a:t>
            </a:r>
            <a:endParaRPr lang="pt-BR" sz="1300" dirty="0"/>
          </a:p>
        </p:txBody>
      </p:sp>
      <p:graphicFrame>
        <p:nvGraphicFramePr>
          <p:cNvPr id="6" name="Gráfico 5"/>
          <p:cNvGraphicFramePr>
            <a:graphicFrameLocks/>
          </p:cNvGraphicFramePr>
          <p:nvPr>
            <p:extLst>
              <p:ext uri="{D42A27DB-BD31-4B8C-83A1-F6EECF244321}">
                <p14:modId xmlns:p14="http://schemas.microsoft.com/office/powerpoint/2010/main" val="2397106542"/>
              </p:ext>
            </p:extLst>
          </p:nvPr>
        </p:nvGraphicFramePr>
        <p:xfrm>
          <a:off x="335972" y="878989"/>
          <a:ext cx="6254833" cy="3289250"/>
        </p:xfrm>
        <a:graphic>
          <a:graphicData uri="http://schemas.openxmlformats.org/drawingml/2006/chart">
            <c:chart xmlns:c="http://schemas.openxmlformats.org/drawingml/2006/chart" xmlns:r="http://schemas.openxmlformats.org/officeDocument/2006/relationships" r:id="rId2"/>
          </a:graphicData>
        </a:graphic>
      </p:graphicFrame>
      <p:sp>
        <p:nvSpPr>
          <p:cNvPr id="4" name="Retângulo 3"/>
          <p:cNvSpPr/>
          <p:nvPr/>
        </p:nvSpPr>
        <p:spPr>
          <a:xfrm>
            <a:off x="584071" y="3892596"/>
            <a:ext cx="813043" cy="230832"/>
          </a:xfrm>
          <a:prstGeom prst="rect">
            <a:avLst/>
          </a:prstGeom>
        </p:spPr>
        <p:txBody>
          <a:bodyPr wrap="none">
            <a:spAutoFit/>
          </a:bodyPr>
          <a:lstStyle/>
          <a:p>
            <a:r>
              <a:rPr lang="pt-BR" sz="900" dirty="0">
                <a:latin typeface="Arial" panose="020B0604020202020204" pitchFamily="34" charset="0"/>
                <a:cs typeface="Arial" panose="020B0604020202020204" pitchFamily="34" charset="0"/>
              </a:rPr>
              <a:t>IBGE/PNAD</a:t>
            </a:r>
          </a:p>
        </p:txBody>
      </p:sp>
    </p:spTree>
    <p:extLst>
      <p:ext uri="{BB962C8B-B14F-4D97-AF65-F5344CB8AC3E}">
        <p14:creationId xmlns:p14="http://schemas.microsoft.com/office/powerpoint/2010/main" val="4073088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Aspeto">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spet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t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1439</TotalTime>
  <Words>3730</Words>
  <Application>Microsoft Office PowerPoint</Application>
  <PresentationFormat>Apresentação no Ecrã (4:3)</PresentationFormat>
  <Paragraphs>436</Paragraphs>
  <Slides>26</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26</vt:i4>
      </vt:variant>
    </vt:vector>
  </HeadingPairs>
  <TitlesOfParts>
    <vt:vector size="33" baseType="lpstr">
      <vt:lpstr>Arial</vt:lpstr>
      <vt:lpstr>Calibri</vt:lpstr>
      <vt:lpstr>Times New Roman</vt:lpstr>
      <vt:lpstr>Trebuchet MS</vt:lpstr>
      <vt:lpstr>Wingdings</vt:lpstr>
      <vt:lpstr>Wingdings 3</vt:lpstr>
      <vt:lpstr>Aspeto</vt:lpstr>
      <vt:lpstr>Panorama da Educação Rural no Estado do Ceará</vt:lpstr>
      <vt:lpstr>Contexto Demográfico</vt:lpstr>
      <vt:lpstr>Contexto Demográfico</vt:lpstr>
      <vt:lpstr>Perfil Socioeconômico da População Rural</vt:lpstr>
      <vt:lpstr>Perfil Socioeconômico da População Rural</vt:lpstr>
      <vt:lpstr>Perfil Socioeconômico da População Rural</vt:lpstr>
      <vt:lpstr>O Acesso à Educação</vt:lpstr>
      <vt:lpstr>O Acesso à Educação</vt:lpstr>
      <vt:lpstr>O Acesso à Educação</vt:lpstr>
      <vt:lpstr>O Acesso à Educação</vt:lpstr>
      <vt:lpstr>A Qualidade do Ensino</vt:lpstr>
      <vt:lpstr>A Qualidade do Ensino: O Fluxo da Educação Básica</vt:lpstr>
      <vt:lpstr>A Qualidade do Ensino: O Fluxo da Educação Básica</vt:lpstr>
      <vt:lpstr>A Qualidade do Ensino: O Fluxo da Educação Básica</vt:lpstr>
      <vt:lpstr>A Qualidade do Ensino: O Fluxo da Educação Básica</vt:lpstr>
      <vt:lpstr>A Qualidade do Ensino: O Fluxo da Educação Básica</vt:lpstr>
      <vt:lpstr>A Qualidade do Ensino: Distorção Idade-Série</vt:lpstr>
      <vt:lpstr>A Qualidade do Ensino: Distorção Idade-Série</vt:lpstr>
      <vt:lpstr>Caracterização da rede escolar</vt:lpstr>
      <vt:lpstr>Caracterização da rede escolar</vt:lpstr>
      <vt:lpstr>Caracterização da rede escolar</vt:lpstr>
      <vt:lpstr>As condições de funcionamento das escolas rurais</vt:lpstr>
      <vt:lpstr>O perfil dos professores</vt:lpstr>
      <vt:lpstr>O perfil dos professores</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Panorama da Educação Rural no Estado do Ceará</dc:title>
  <dc:creator>Annuzia Ma Pontes Moreira Gosson</dc:creator>
  <cp:lastModifiedBy>Annuzia Ma Pontes Moreira Gosson</cp:lastModifiedBy>
  <cp:revision>109</cp:revision>
  <dcterms:created xsi:type="dcterms:W3CDTF">2014-10-03T13:12:27Z</dcterms:created>
  <dcterms:modified xsi:type="dcterms:W3CDTF">2014-11-10T13:57:26Z</dcterms:modified>
</cp:coreProperties>
</file>